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0"/>
  </p:notesMasterIdLst>
  <p:handoutMasterIdLst>
    <p:handoutMasterId r:id="rId11"/>
  </p:handoutMasterIdLst>
  <p:sldIdLst>
    <p:sldId id="258" r:id="rId3"/>
    <p:sldId id="281" r:id="rId4"/>
    <p:sldId id="262" r:id="rId5"/>
    <p:sldId id="280" r:id="rId6"/>
    <p:sldId id="271" r:id="rId7"/>
    <p:sldId id="284" r:id="rId8"/>
    <p:sldId id="270"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22E"/>
    <a:srgbClr val="BBA887"/>
    <a:srgbClr val="A16E15"/>
    <a:srgbClr val="884200"/>
    <a:srgbClr val="8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40"/>
  </p:normalViewPr>
  <p:slideViewPr>
    <p:cSldViewPr>
      <p:cViewPr varScale="1">
        <p:scale>
          <a:sx n="105" d="100"/>
          <a:sy n="105" d="100"/>
        </p:scale>
        <p:origin x="18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225F2-BB54-1543-8546-90FE1E9EB6B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BA9421-56E8-FE42-B2B6-D063AF16D95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6647E75-EBBD-8845-9306-ACB73F23B42F}" type="datetimeFigureOut">
              <a:rPr lang="en-US" smtClean="0"/>
              <a:t>11/4/2021</a:t>
            </a:fld>
            <a:endParaRPr lang="en-US"/>
          </a:p>
        </p:txBody>
      </p:sp>
      <p:sp>
        <p:nvSpPr>
          <p:cNvPr id="4" name="Footer Placeholder 3">
            <a:extLst>
              <a:ext uri="{FF2B5EF4-FFF2-40B4-BE49-F238E27FC236}">
                <a16:creationId xmlns:a16="http://schemas.microsoft.com/office/drawing/2014/main" id="{090CCF27-3B4A-6B4E-A038-FD0868C6EB2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t>Regenesys Investment Fund T/</a:t>
            </a:r>
            <a:r>
              <a:rPr lang="en-US"/>
              <a:t>A MyWealth </a:t>
            </a:r>
            <a:r>
              <a:rPr lang="en-US" dirty="0"/>
              <a:t>is an </a:t>
            </a:r>
            <a:r>
              <a:rPr lang="en-US" dirty="0" err="1"/>
              <a:t>authorised</a:t>
            </a:r>
            <a:r>
              <a:rPr lang="en-US" dirty="0"/>
              <a:t> financial services provider, FSP 45214 and Registered Credit Provider, NCR 10082.</a:t>
            </a:r>
          </a:p>
        </p:txBody>
      </p:sp>
      <p:sp>
        <p:nvSpPr>
          <p:cNvPr id="5" name="Slide Number Placeholder 4">
            <a:extLst>
              <a:ext uri="{FF2B5EF4-FFF2-40B4-BE49-F238E27FC236}">
                <a16:creationId xmlns:a16="http://schemas.microsoft.com/office/drawing/2014/main" id="{5EF64C87-9FFA-494F-A0C1-128C6A9E1D1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F9AEAEA-0305-E341-A0FA-69D331DC5ACB}" type="slidenum">
              <a:rPr lang="en-US" smtClean="0"/>
              <a:t>‹#›</a:t>
            </a:fld>
            <a:endParaRPr lang="en-US"/>
          </a:p>
        </p:txBody>
      </p:sp>
    </p:spTree>
    <p:extLst>
      <p:ext uri="{BB962C8B-B14F-4D97-AF65-F5344CB8AC3E}">
        <p14:creationId xmlns:p14="http://schemas.microsoft.com/office/powerpoint/2010/main" val="23294290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B8DF47-104A-8149-B09C-FD6EAB183371}" type="datetimeFigureOut">
              <a:rPr lang="en-US" smtClean="0"/>
              <a:t>11/4/2021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US" dirty="0"/>
              <a:t>Regenesys Investment Fund T/</a:t>
            </a:r>
            <a:r>
              <a:rPr lang="en-US"/>
              <a:t>A MyWealth </a:t>
            </a:r>
            <a:r>
              <a:rPr lang="en-US" dirty="0"/>
              <a:t>is an </a:t>
            </a:r>
            <a:r>
              <a:rPr lang="en-US" dirty="0" err="1"/>
              <a:t>authorised</a:t>
            </a:r>
            <a:r>
              <a:rPr lang="en-US" dirty="0"/>
              <a:t> financial services provider, FSP 45214 and Registered Credit Provider, NCR 10082.</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E06777-5B43-9C45-A78F-76E61DB084A3}" type="slidenum">
              <a:rPr lang="en-US" smtClean="0"/>
              <a:t>‹#›</a:t>
            </a:fld>
            <a:endParaRPr lang="en-US"/>
          </a:p>
        </p:txBody>
      </p:sp>
    </p:spTree>
    <p:extLst>
      <p:ext uri="{BB962C8B-B14F-4D97-AF65-F5344CB8AC3E}">
        <p14:creationId xmlns:p14="http://schemas.microsoft.com/office/powerpoint/2010/main" val="102780583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58530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251520" y="5429264"/>
            <a:ext cx="8784976" cy="1222375"/>
          </a:xfrm>
        </p:spPr>
        <p:txBody>
          <a:bodyPr anchor="t"/>
          <a:lstStyle/>
          <a:p>
            <a:r>
              <a:rPr kumimoji="0" lang="en-US" dirty="0"/>
              <a:t>Click to edit Master title</a:t>
            </a:r>
          </a:p>
        </p:txBody>
      </p:sp>
      <p:sp>
        <p:nvSpPr>
          <p:cNvPr id="9" name="Subtitle 8"/>
          <p:cNvSpPr>
            <a:spLocks noGrp="1"/>
          </p:cNvSpPr>
          <p:nvPr>
            <p:ph type="subTitle" idx="1" hasCustomPrompt="1"/>
          </p:nvPr>
        </p:nvSpPr>
        <p:spPr>
          <a:xfrm>
            <a:off x="251520" y="142852"/>
            <a:ext cx="7200800" cy="5158356"/>
          </a:xfrm>
        </p:spPr>
        <p:txBody>
          <a:bodyPr anchor="b"/>
          <a:lstStyle>
            <a:lvl1pPr marL="0" indent="0" algn="l" eaLnBrk="1" latinLnBrk="0" hangingPunct="1">
              <a:buNone/>
              <a:defRPr sz="2400">
                <a:solidFill>
                  <a:srgbClr val="A16E1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eaLnBrk="1" latinLnBrk="0" hangingPunct="1"/>
            <a:r>
              <a:rPr kumimoji="0" lang="en-US" dirty="0"/>
              <a:t>• Click to edit Master text styles</a:t>
            </a:r>
          </a:p>
        </p:txBody>
      </p:sp>
      <p:sp>
        <p:nvSpPr>
          <p:cNvPr id="16" name="Date Placeholder 15"/>
          <p:cNvSpPr>
            <a:spLocks noGrp="1"/>
          </p:cNvSpPr>
          <p:nvPr>
            <p:ph type="dt" sz="half" idx="10"/>
          </p:nvPr>
        </p:nvSpPr>
        <p:spPr/>
        <p:txBody>
          <a:bodyPr/>
          <a:lstStyle/>
          <a:p>
            <a:fld id="{1FFBE88E-11D0-694F-B355-0199D7694052}" type="datetime1">
              <a:rPr lang="en-ZA" smtClean="0"/>
              <a:t>2021/11/04</a:t>
            </a:fld>
            <a:endParaRPr lang="en-ZA"/>
          </a:p>
        </p:txBody>
      </p:sp>
      <p:sp>
        <p:nvSpPr>
          <p:cNvPr id="2" name="Footer Placeholder 1"/>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5" name="Slide Number Placeholder 14"/>
          <p:cNvSpPr>
            <a:spLocks noGrp="1"/>
          </p:cNvSpPr>
          <p:nvPr>
            <p:ph type="sldNum" sz="quarter" idx="12"/>
          </p:nvPr>
        </p:nvSpPr>
        <p:spPr>
          <a:xfrm>
            <a:off x="8229600" y="6473952"/>
            <a:ext cx="758952" cy="246888"/>
          </a:xfrm>
        </p:spPr>
        <p:txBody>
          <a:bodyPr/>
          <a:lstStyle/>
          <a:p>
            <a:fld id="{63DBDC39-D08D-402E-AC30-88889BA3CDAE}" type="slidenum">
              <a:rPr lang="en-ZA" smtClean="0"/>
              <a:pPr/>
              <a:t>‹#›</a:t>
            </a:fld>
            <a:endParaRPr lang="en-ZA"/>
          </a:p>
        </p:txBody>
      </p:sp>
      <p:pic>
        <p:nvPicPr>
          <p:cNvPr id="4" name="Picture 3" descr="shutterstock_78079177.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452369" cy="1080120"/>
          </a:xfrm>
          <a:prstGeom prst="roundRect">
            <a:avLst>
              <a:gd name="adj" fmla="val 8594"/>
            </a:avLst>
          </a:prstGeom>
          <a:solidFill>
            <a:srgbClr val="FFFFFF">
              <a:shade val="85000"/>
            </a:srgbClr>
          </a:solidFill>
          <a:ln>
            <a:noFill/>
          </a:ln>
          <a:effectLst/>
        </p:spPr>
      </p:pic>
      <p:pic>
        <p:nvPicPr>
          <p:cNvPr id="5" name="Picture 4" descr="17921791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07" r="8132"/>
          <a:stretch/>
        </p:blipFill>
        <p:spPr>
          <a:xfrm>
            <a:off x="7596336" y="1484784"/>
            <a:ext cx="1447800" cy="1080120"/>
          </a:xfrm>
          <a:prstGeom prst="roundRect">
            <a:avLst>
              <a:gd name="adj" fmla="val 8594"/>
            </a:avLst>
          </a:prstGeom>
          <a:solidFill>
            <a:srgbClr val="FFFFFF">
              <a:shade val="85000"/>
            </a:srgbClr>
          </a:solidFill>
          <a:ln>
            <a:noFill/>
          </a:ln>
          <a:effectLst/>
        </p:spPr>
      </p:pic>
      <p:pic>
        <p:nvPicPr>
          <p:cNvPr id="13" name="Picture 12" descr="shutterstock_124525963.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19" t="588" r="4542" b="-588"/>
          <a:stretch/>
        </p:blipFill>
        <p:spPr>
          <a:xfrm>
            <a:off x="7596336" y="2852936"/>
            <a:ext cx="1441450" cy="108012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9" r="1819"/>
          <a:stretch/>
        </p:blipFill>
        <p:spPr>
          <a:xfrm>
            <a:off x="7596336" y="4221088"/>
            <a:ext cx="1439333" cy="1080120"/>
          </a:xfrm>
          <a:prstGeom prst="roundRect">
            <a:avLst>
              <a:gd name="adj" fmla="val 8594"/>
            </a:avLst>
          </a:prstGeom>
          <a:solidFill>
            <a:srgbClr val="FFFFFF">
              <a:shade val="85000"/>
            </a:srgbClr>
          </a:solidFill>
          <a:ln>
            <a:noFill/>
          </a:ln>
          <a:effectLst/>
        </p:spPr>
      </p:pic>
      <p:pic>
        <p:nvPicPr>
          <p:cNvPr id="14" name="Picture 13" descr="Untitled-1.png"/>
          <p:cNvPicPr>
            <a:picLocks noChangeAspect="1"/>
          </p:cNvPicPr>
          <p:nvPr userDrawn="1"/>
        </p:nvPicPr>
        <p:blipFill rotWithShape="1">
          <a:blip r:embed="rId7">
            <a:extLst>
              <a:ext uri="{28A0092B-C50C-407E-A947-70E740481C1C}">
                <a14:useLocalDpi xmlns:a14="http://schemas.microsoft.com/office/drawing/2010/main" val="0"/>
              </a:ext>
            </a:extLst>
          </a:blip>
          <a:srcRect l="5949" r="5249"/>
          <a:stretch/>
        </p:blipFill>
        <p:spPr>
          <a:xfrm>
            <a:off x="0" y="6344225"/>
            <a:ext cx="9144000" cy="5448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2A5C5BCF-BCE2-924C-8C0F-5BB591119B91}" type="datetime1">
              <a:rPr lang="en-ZA" smtClean="0"/>
              <a:t>2021/11/04</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fld id="{63DBDC39-D08D-402E-AC30-88889BA3CDAE}" type="slidenum">
              <a:rPr lang="en-ZA" smtClean="0"/>
              <a:pPr/>
              <a:t>‹#›</a:t>
            </a:fld>
            <a:endParaRPr lang="en-Z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pic>
        <p:nvPicPr>
          <p:cNvPr id="9" name="Picture 8"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7099" r="7099"/>
          <a:stretch/>
        </p:blipFill>
        <p:spPr>
          <a:xfrm>
            <a:off x="0" y="6344225"/>
            <a:ext cx="9144000" cy="54488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DC5CFC-2AD8-E448-856E-C86423E992F4}" type="datetime1">
              <a:rPr lang="en-ZA" smtClean="0"/>
              <a:t>2021/11/04</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1D12D2-D4EB-344A-A540-5B494C3C2716}" type="datetime1">
              <a:rPr lang="en-ZA" smtClean="0"/>
              <a:t>2021/11/04</a:t>
            </a:fld>
            <a:endParaRPr lang="en-ZA"/>
          </a:p>
        </p:txBody>
      </p:sp>
      <p:sp>
        <p:nvSpPr>
          <p:cNvPr id="5" name="Footer Placeholder 4"/>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9" name="Title 28"/>
          <p:cNvSpPr>
            <a:spLocks noGrp="1"/>
          </p:cNvSpPr>
          <p:nvPr>
            <p:ph type="ctrTitle"/>
          </p:nvPr>
        </p:nvSpPr>
        <p:spPr>
          <a:xfrm>
            <a:off x="251520" y="5429266"/>
            <a:ext cx="8784976" cy="1222375"/>
          </a:xfrm>
        </p:spPr>
        <p:txBody>
          <a:bodyPr anchor="t"/>
          <a:lstStyle/>
          <a:p>
            <a:r>
              <a:rPr kumimoji="0" lang="en-US" dirty="0"/>
              <a:t>Click to edit Master title</a:t>
            </a:r>
          </a:p>
        </p:txBody>
      </p:sp>
      <p:sp>
        <p:nvSpPr>
          <p:cNvPr id="9" name="Subtitle 8"/>
          <p:cNvSpPr>
            <a:spLocks noGrp="1"/>
          </p:cNvSpPr>
          <p:nvPr>
            <p:ph type="subTitle" idx="1" hasCustomPrompt="1"/>
          </p:nvPr>
        </p:nvSpPr>
        <p:spPr>
          <a:xfrm>
            <a:off x="251521" y="142852"/>
            <a:ext cx="7200800" cy="5158356"/>
          </a:xfrm>
        </p:spPr>
        <p:txBody>
          <a:bodyPr anchor="b"/>
          <a:lstStyle>
            <a:lvl1pPr marL="0" indent="0" algn="l" eaLnBrk="1" latinLnBrk="0" hangingPunct="1">
              <a:buNone/>
              <a:defRPr sz="1800">
                <a:solidFill>
                  <a:srgbClr val="A16E15"/>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lvl="0" eaLnBrk="1" latinLnBrk="0" hangingPunct="1"/>
            <a:r>
              <a:rPr kumimoji="0" lang="en-US" dirty="0"/>
              <a:t>• Click to edit Master text styles</a:t>
            </a:r>
          </a:p>
        </p:txBody>
      </p:sp>
      <p:sp>
        <p:nvSpPr>
          <p:cNvPr id="16" name="Date Placeholder 15"/>
          <p:cNvSpPr>
            <a:spLocks noGrp="1"/>
          </p:cNvSpPr>
          <p:nvPr>
            <p:ph type="dt" sz="half" idx="10"/>
          </p:nvPr>
        </p:nvSpPr>
        <p:spPr/>
        <p:txBody>
          <a:bodyPr/>
          <a:lstStyle/>
          <a:p>
            <a:pPr defTabSz="685800"/>
            <a:fld id="{7E482D71-DB70-554C-BE86-3F21416DD6CC}" type="datetime1">
              <a:rPr lang="en-ZA" smtClean="0">
                <a:solidFill>
                  <a:srgbClr val="DDDDDD">
                    <a:shade val="75000"/>
                  </a:srgbClr>
                </a:solidFill>
              </a:rPr>
              <a:t>2021/11/04</a:t>
            </a:fld>
            <a:endParaRPr lang="en-ZA">
              <a:solidFill>
                <a:srgbClr val="DDDDDD">
                  <a:shade val="75000"/>
                </a:srgbClr>
              </a:solidFill>
            </a:endParaRPr>
          </a:p>
        </p:txBody>
      </p:sp>
      <p:sp>
        <p:nvSpPr>
          <p:cNvPr id="2" name="Footer Placeholder 1"/>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5" name="Slide Number Placeholder 14"/>
          <p:cNvSpPr>
            <a:spLocks noGrp="1"/>
          </p:cNvSpPr>
          <p:nvPr>
            <p:ph type="sldNum" sz="quarter" idx="12"/>
          </p:nvPr>
        </p:nvSpPr>
        <p:spPr>
          <a:xfrm>
            <a:off x="8229600" y="6473952"/>
            <a:ext cx="758952"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4" name="Picture 3" descr="shutterstock_78079177.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116632"/>
            <a:ext cx="1452369" cy="1080120"/>
          </a:xfrm>
          <a:prstGeom prst="roundRect">
            <a:avLst>
              <a:gd name="adj" fmla="val 8594"/>
            </a:avLst>
          </a:prstGeom>
          <a:solidFill>
            <a:srgbClr val="FFFFFF">
              <a:shade val="85000"/>
            </a:srgbClr>
          </a:solidFill>
          <a:ln>
            <a:noFill/>
          </a:ln>
          <a:effectLst/>
        </p:spPr>
      </p:pic>
      <p:pic>
        <p:nvPicPr>
          <p:cNvPr id="5" name="Picture 4" descr="17921791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07" r="8132"/>
          <a:stretch/>
        </p:blipFill>
        <p:spPr>
          <a:xfrm>
            <a:off x="7596336" y="1484784"/>
            <a:ext cx="1447800" cy="1080120"/>
          </a:xfrm>
          <a:prstGeom prst="roundRect">
            <a:avLst>
              <a:gd name="adj" fmla="val 8594"/>
            </a:avLst>
          </a:prstGeom>
          <a:solidFill>
            <a:srgbClr val="FFFFFF">
              <a:shade val="85000"/>
            </a:srgbClr>
          </a:solidFill>
          <a:ln>
            <a:noFill/>
          </a:ln>
          <a:effectLst/>
        </p:spPr>
      </p:pic>
      <p:pic>
        <p:nvPicPr>
          <p:cNvPr id="13" name="Picture 12" descr="shutterstock_124525963.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19" t="588" r="4542" b="-588"/>
          <a:stretch/>
        </p:blipFill>
        <p:spPr>
          <a:xfrm>
            <a:off x="7596336" y="2852936"/>
            <a:ext cx="1441450" cy="108012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9" r="1819"/>
          <a:stretch/>
        </p:blipFill>
        <p:spPr>
          <a:xfrm>
            <a:off x="7596337" y="4221088"/>
            <a:ext cx="1439333" cy="1080120"/>
          </a:xfrm>
          <a:prstGeom prst="roundRect">
            <a:avLst>
              <a:gd name="adj" fmla="val 8594"/>
            </a:avLst>
          </a:prstGeom>
          <a:solidFill>
            <a:srgbClr val="FFFFFF">
              <a:shade val="85000"/>
            </a:srgbClr>
          </a:solidFill>
          <a:ln>
            <a:noFill/>
          </a:ln>
          <a:effectLst/>
        </p:spPr>
      </p:pic>
      <p:pic>
        <p:nvPicPr>
          <p:cNvPr id="14" name="Picture 13" descr="Untitled-1.png"/>
          <p:cNvPicPr>
            <a:picLocks noChangeAspect="1"/>
          </p:cNvPicPr>
          <p:nvPr userDrawn="1"/>
        </p:nvPicPr>
        <p:blipFill rotWithShape="1">
          <a:blip r:embed="rId7">
            <a:extLst>
              <a:ext uri="{28A0092B-C50C-407E-A947-70E740481C1C}">
                <a14:useLocalDpi xmlns:a14="http://schemas.microsoft.com/office/drawing/2010/main" val="0"/>
              </a:ext>
            </a:extLst>
          </a:blip>
          <a:srcRect l="5949" r="5249"/>
          <a:stretch/>
        </p:blipFill>
        <p:spPr>
          <a:xfrm>
            <a:off x="0" y="6344227"/>
            <a:ext cx="9144000" cy="544883"/>
          </a:xfrm>
          <a:prstGeom prst="rect">
            <a:avLst/>
          </a:prstGeom>
        </p:spPr>
      </p:pic>
    </p:spTree>
    <p:extLst>
      <p:ext uri="{BB962C8B-B14F-4D97-AF65-F5344CB8AC3E}">
        <p14:creationId xmlns:p14="http://schemas.microsoft.com/office/powerpoint/2010/main" val="178840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defTabSz="685800"/>
            <a:fld id="{7C76DC1B-1213-814E-BB94-8EA0AA4EDF03}" type="datetime1">
              <a:rPr lang="en-ZA" smtClean="0">
                <a:solidFill>
                  <a:srgbClr val="DDDDDD">
                    <a:shade val="75000"/>
                  </a:srgbClr>
                </a:solidFill>
              </a:rPr>
              <a:t>2021/11/04</a:t>
            </a:fld>
            <a:endParaRPr lang="en-ZA">
              <a:solidFill>
                <a:srgbClr val="DDDDDD">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6" name="Slide Number Placeholder 15"/>
          <p:cNvSpPr>
            <a:spLocks noGrp="1"/>
          </p:cNvSpPr>
          <p:nvPr>
            <p:ph type="sldNum" sz="quarter" idx="12"/>
          </p:nvPr>
        </p:nvSpPr>
        <p:spPr>
          <a:xfrm>
            <a:off x="8229600" y="6473952"/>
            <a:ext cx="758952"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137176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265" t="16789" r="-17678" b="-98"/>
          <a:stretch/>
        </p:blipFill>
        <p:spPr>
          <a:xfrm>
            <a:off x="2" y="980728"/>
            <a:ext cx="5765860" cy="5878512"/>
          </a:xfrm>
          <a:prstGeom prst="rect">
            <a:avLst/>
          </a:prstGeom>
        </p:spPr>
      </p:pic>
      <p:sp>
        <p:nvSpPr>
          <p:cNvPr id="7" name="Straight Connector 6"/>
          <p:cNvSpPr>
            <a:spLocks noChangeShapeType="1"/>
          </p:cNvSpPr>
          <p:nvPr/>
        </p:nvSpPr>
        <p:spPr bwMode="auto">
          <a:xfrm>
            <a:off x="514350" y="250329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Text Placeholder 5"/>
          <p:cNvSpPr>
            <a:spLocks noGrp="1"/>
          </p:cNvSpPr>
          <p:nvPr>
            <p:ph type="body" idx="1"/>
          </p:nvPr>
        </p:nvSpPr>
        <p:spPr>
          <a:xfrm>
            <a:off x="361950" y="1196752"/>
            <a:ext cx="8405842" cy="1219200"/>
          </a:xfrm>
        </p:spPr>
        <p:txBody>
          <a:bodyPr anchor="b"/>
          <a:lstStyle>
            <a:lvl1pPr marL="0" indent="0" algn="r">
              <a:buNone/>
              <a:defRPr sz="1500">
                <a:solidFill>
                  <a:srgbClr val="BBA887"/>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Click to edit Master text styles</a:t>
            </a:r>
          </a:p>
        </p:txBody>
      </p:sp>
      <p:sp>
        <p:nvSpPr>
          <p:cNvPr id="19" name="Date Placeholder 18"/>
          <p:cNvSpPr>
            <a:spLocks noGrp="1"/>
          </p:cNvSpPr>
          <p:nvPr>
            <p:ph type="dt" sz="half" idx="10"/>
          </p:nvPr>
        </p:nvSpPr>
        <p:spPr/>
        <p:txBody>
          <a:bodyPr/>
          <a:lstStyle/>
          <a:p>
            <a:pPr defTabSz="685800"/>
            <a:fld id="{FA7CF2A6-B59B-2040-A9A9-792E23D78466}" type="datetime1">
              <a:rPr lang="en-ZA" smtClean="0">
                <a:solidFill>
                  <a:srgbClr val="DDDDDD">
                    <a:shade val="75000"/>
                  </a:srgbClr>
                </a:solidFill>
              </a:rPr>
              <a:t>2021/11/04</a:t>
            </a:fld>
            <a:endParaRPr lang="en-ZA">
              <a:solidFill>
                <a:srgbClr val="DDDDDD">
                  <a:shade val="75000"/>
                </a:srgbClr>
              </a:solidFill>
            </a:endParaRPr>
          </a:p>
        </p:txBody>
      </p:sp>
      <p:sp>
        <p:nvSpPr>
          <p:cNvPr id="11" name="Footer Placeholder 10"/>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16" name="Slide Number Placeholder 1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8" name="Title 7"/>
          <p:cNvSpPr>
            <a:spLocks noGrp="1"/>
          </p:cNvSpPr>
          <p:nvPr>
            <p:ph type="title"/>
          </p:nvPr>
        </p:nvSpPr>
        <p:spPr>
          <a:xfrm>
            <a:off x="357159" y="2478913"/>
            <a:ext cx="8429684" cy="1184825"/>
          </a:xfrm>
        </p:spPr>
        <p:txBody>
          <a:bodyPr rtlCol="0" anchor="t"/>
          <a:lstStyle>
            <a:lvl1pPr algn="r">
              <a:defRPr/>
            </a:lvl1pPr>
          </a:lstStyle>
          <a:p>
            <a:r>
              <a:rPr kumimoji="0" lang="en-US" dirty="0"/>
              <a:t>Click to edit </a:t>
            </a: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265" r="4716"/>
          <a:stretch/>
        </p:blipFill>
        <p:spPr>
          <a:xfrm>
            <a:off x="0" y="6344227"/>
            <a:ext cx="9144000" cy="544883"/>
          </a:xfrm>
          <a:prstGeom prst="rect">
            <a:avLst/>
          </a:prstGeom>
        </p:spPr>
      </p:pic>
      <p:pic>
        <p:nvPicPr>
          <p:cNvPr id="18" name="Picture 1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7" y="5157194"/>
            <a:ext cx="2448272" cy="781363"/>
          </a:xfrm>
          <a:prstGeom prst="rect">
            <a:avLst/>
          </a:prstGeom>
        </p:spPr>
      </p:pic>
      <p:pic>
        <p:nvPicPr>
          <p:cNvPr id="3" name="Picture 2" descr="shutterstock_78079177.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2945" b="12831"/>
          <a:stretch/>
        </p:blipFill>
        <p:spPr>
          <a:xfrm>
            <a:off x="323528" y="3351486"/>
            <a:ext cx="1973451" cy="1318136"/>
          </a:xfrm>
          <a:prstGeom prst="roundRect">
            <a:avLst>
              <a:gd name="adj" fmla="val 8594"/>
            </a:avLst>
          </a:prstGeom>
          <a:solidFill>
            <a:srgbClr val="FFFFFF">
              <a:shade val="85000"/>
            </a:srgbClr>
          </a:solidFill>
          <a:ln>
            <a:noFill/>
          </a:ln>
          <a:effectLst/>
        </p:spPr>
      </p:pic>
      <p:pic>
        <p:nvPicPr>
          <p:cNvPr id="4" name="Picture 3" descr="17921791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5776" y="3351486"/>
            <a:ext cx="1979712" cy="1319808"/>
          </a:xfrm>
          <a:prstGeom prst="roundRect">
            <a:avLst>
              <a:gd name="adj" fmla="val 8594"/>
            </a:avLst>
          </a:prstGeom>
          <a:solidFill>
            <a:srgbClr val="FFFFFF">
              <a:shade val="85000"/>
            </a:srgbClr>
          </a:solidFill>
          <a:ln>
            <a:noFill/>
          </a:ln>
          <a:effectLst/>
        </p:spPr>
      </p:pic>
      <p:pic>
        <p:nvPicPr>
          <p:cNvPr id="5" name="Picture 4" descr="shutterstock_124525963.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6017" y="3351486"/>
            <a:ext cx="1945135" cy="132400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8" cstate="print">
            <a:extLst>
              <a:ext uri="{28A0092B-C50C-407E-A947-70E740481C1C}">
                <a14:useLocalDpi xmlns:a14="http://schemas.microsoft.com/office/drawing/2010/main" val="0"/>
              </a:ext>
            </a:extLst>
          </a:blip>
          <a:srcRect t="6079"/>
          <a:stretch/>
        </p:blipFill>
        <p:spPr>
          <a:xfrm>
            <a:off x="6876256" y="3351486"/>
            <a:ext cx="1944216" cy="13021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83458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301752" y="116632"/>
            <a:ext cx="5998440" cy="966454"/>
          </a:xfrm>
        </p:spPr>
        <p:txBody>
          <a:bodyPr/>
          <a:lstStyle/>
          <a:p>
            <a:r>
              <a:rPr kumimoji="0" lang="en-US" dirty="0"/>
              <a:t>Click to edit title style</a:t>
            </a:r>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Date Placeholder 20"/>
          <p:cNvSpPr>
            <a:spLocks noGrp="1"/>
          </p:cNvSpPr>
          <p:nvPr>
            <p:ph type="dt" sz="half" idx="10"/>
          </p:nvPr>
        </p:nvSpPr>
        <p:spPr/>
        <p:txBody>
          <a:bodyPr/>
          <a:lstStyle/>
          <a:p>
            <a:pPr defTabSz="685800"/>
            <a:fld id="{62AB4CAD-C251-7A45-B707-B2987CAAE6E3}" type="datetime1">
              <a:rPr lang="en-ZA" smtClean="0">
                <a:solidFill>
                  <a:srgbClr val="DDDDDD">
                    <a:shade val="75000"/>
                  </a:srgbClr>
                </a:solidFill>
              </a:rPr>
              <a:t>2021/11/04</a:t>
            </a:fld>
            <a:endParaRPr lang="en-ZA">
              <a:solidFill>
                <a:srgbClr val="DDDDDD">
                  <a:shade val="75000"/>
                </a:srgbClr>
              </a:solidFill>
            </a:endParaRPr>
          </a:p>
        </p:txBody>
      </p:sp>
      <p:sp>
        <p:nvSpPr>
          <p:cNvPr id="10" name="Footer Placeholder 9"/>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317759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417127"/>
            <a:ext cx="5598168" cy="5468259"/>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normAutofit/>
          </a:bodyPr>
          <a:lstStyle>
            <a:lvl1pPr marL="0" indent="0">
              <a:buNone/>
              <a:defRPr sz="12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normAutofit/>
          </a:bodyPr>
          <a:lstStyle>
            <a:lvl1pPr marL="0" indent="0">
              <a:buNone/>
              <a:defRPr sz="12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defTabSz="685800"/>
            <a:fld id="{FC1D57F1-19AE-7240-88C7-AB8FD480E04B}" type="datetime1">
              <a:rPr lang="en-ZA" smtClean="0">
                <a:solidFill>
                  <a:srgbClr val="DDDDDD">
                    <a:shade val="75000"/>
                  </a:srgbClr>
                </a:solidFill>
              </a:rPr>
              <a:t>2021/11/04</a:t>
            </a:fld>
            <a:endParaRPr lang="en-ZA">
              <a:solidFill>
                <a:srgbClr val="DDDDDD">
                  <a:shade val="75000"/>
                </a:srgbClr>
              </a:solidFill>
            </a:endParaRPr>
          </a:p>
        </p:txBody>
      </p:sp>
      <p:sp>
        <p:nvSpPr>
          <p:cNvPr id="6" name="Footer Placeholder 5"/>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a:xfrm>
            <a:off x="8229600" y="6477000"/>
            <a:ext cx="762000" cy="246888"/>
          </a:xfrm>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2" r="4682"/>
          <a:stretch/>
        </p:blipFill>
        <p:spPr>
          <a:xfrm>
            <a:off x="0" y="6344227"/>
            <a:ext cx="9144000" cy="544883"/>
          </a:xfrm>
          <a:prstGeom prst="rect">
            <a:avLst/>
          </a:prstGeom>
        </p:spPr>
      </p:pic>
    </p:spTree>
    <p:extLst>
      <p:ext uri="{BB962C8B-B14F-4D97-AF65-F5344CB8AC3E}">
        <p14:creationId xmlns:p14="http://schemas.microsoft.com/office/powerpoint/2010/main" val="151540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57200" y="142852"/>
            <a:ext cx="8686800" cy="841248"/>
          </a:xfrm>
        </p:spPr>
        <p:txBody>
          <a:bodyPr/>
          <a:lstStyle/>
          <a:p>
            <a:r>
              <a:rPr kumimoji="0" lang="en-US" dirty="0"/>
              <a:t>Click to edit Master</a:t>
            </a:r>
          </a:p>
        </p:txBody>
      </p:sp>
      <p:sp>
        <p:nvSpPr>
          <p:cNvPr id="12" name="Date Placeholder 11"/>
          <p:cNvSpPr>
            <a:spLocks noGrp="1"/>
          </p:cNvSpPr>
          <p:nvPr>
            <p:ph type="dt" sz="half" idx="10"/>
          </p:nvPr>
        </p:nvSpPr>
        <p:spPr/>
        <p:txBody>
          <a:bodyPr/>
          <a:lstStyle/>
          <a:p>
            <a:pPr defTabSz="685800"/>
            <a:fld id="{DE8DE8B9-E6AD-CB46-A9CF-24765A071297}" type="datetime1">
              <a:rPr lang="en-ZA" smtClean="0">
                <a:solidFill>
                  <a:srgbClr val="DDDDDD">
                    <a:shade val="75000"/>
                  </a:srgbClr>
                </a:solidFill>
              </a:rPr>
              <a:t>2021/11/04</a:t>
            </a:fld>
            <a:endParaRPr lang="en-ZA">
              <a:solidFill>
                <a:srgbClr val="DDDDDD">
                  <a:shade val="75000"/>
                </a:srgbClr>
              </a:solidFill>
            </a:endParaRPr>
          </a:p>
        </p:txBody>
      </p:sp>
      <p:sp>
        <p:nvSpPr>
          <p:cNvPr id="21" name="Footer Placeholder 20"/>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225051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pPr defTabSz="685800"/>
            <a:fld id="{872C4530-0E3B-344C-BCD9-A5C9A074DA80}" type="datetime1">
              <a:rPr lang="en-ZA" smtClean="0">
                <a:solidFill>
                  <a:srgbClr val="DDDDDD">
                    <a:shade val="75000"/>
                  </a:srgbClr>
                </a:solidFill>
              </a:rPr>
              <a:t>2021/11/04</a:t>
            </a:fld>
            <a:endParaRPr lang="en-ZA">
              <a:solidFill>
                <a:srgbClr val="DDDDDD">
                  <a:shade val="75000"/>
                </a:srgbClr>
              </a:solidFill>
            </a:endParaRPr>
          </a:p>
        </p:txBody>
      </p:sp>
      <p:sp>
        <p:nvSpPr>
          <p:cNvPr id="24" name="Footer Placeholder 23"/>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6" name="Picture 5"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3" r="4681"/>
          <a:stretch/>
        </p:blipFill>
        <p:spPr>
          <a:xfrm>
            <a:off x="0" y="6344227"/>
            <a:ext cx="9144000" cy="544883"/>
          </a:xfrm>
          <a:prstGeom prst="rect">
            <a:avLst/>
          </a:prstGeom>
        </p:spPr>
      </p:pic>
    </p:spTree>
    <p:extLst>
      <p:ext uri="{BB962C8B-B14F-4D97-AF65-F5344CB8AC3E}">
        <p14:creationId xmlns:p14="http://schemas.microsoft.com/office/powerpoint/2010/main" val="1186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40CA264D-78B1-7040-A491-5B348FB49740}" type="datetime1">
              <a:rPr lang="en-ZA" smtClean="0"/>
              <a:t>2021/11/04</a:t>
            </a:fld>
            <a:endParaRPr lang="en-ZA"/>
          </a:p>
        </p:txBody>
      </p:sp>
      <p:sp>
        <p:nvSpPr>
          <p:cNvPr id="19" name="Footer Placeholder 18"/>
          <p:cNvSpPr>
            <a:spLocks noGrp="1"/>
          </p:cNvSpPr>
          <p:nvPr>
            <p:ph type="ftr" sz="quarter" idx="11"/>
          </p:nvPr>
        </p:nvSpPr>
        <p:spPr>
          <a:xfrm>
            <a:off x="3581400" y="76200"/>
            <a:ext cx="2895600" cy="288925"/>
          </a:xfrm>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6" name="Slide Number Placeholder 15"/>
          <p:cNvSpPr>
            <a:spLocks noGrp="1"/>
          </p:cNvSpPr>
          <p:nvPr>
            <p:ph type="sldNum" sz="quarter" idx="12"/>
          </p:nvPr>
        </p:nvSpPr>
        <p:spPr>
          <a:xfrm>
            <a:off x="8229600" y="6473952"/>
            <a:ext cx="758952" cy="246888"/>
          </a:xfrm>
        </p:spPr>
        <p:txBody>
          <a:bodyPr/>
          <a:lstStyle/>
          <a:p>
            <a:fld id="{63DBDC39-D08D-402E-AC30-88889BA3CDAE}"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pPr defTabSz="685800"/>
            <a:fld id="{2BFE6BE8-C376-254A-92EF-A73255CA32F2}" type="datetime1">
              <a:rPr lang="en-ZA" smtClean="0">
                <a:solidFill>
                  <a:srgbClr val="DDDDDD">
                    <a:shade val="75000"/>
                  </a:srgbClr>
                </a:solidFill>
              </a:rPr>
              <a:t>2021/11/04</a:t>
            </a:fld>
            <a:endParaRPr lang="en-ZA" dirty="0">
              <a:solidFill>
                <a:srgbClr val="DDDDDD">
                  <a:shade val="75000"/>
                </a:srgbClr>
              </a:solidFill>
            </a:endParaRPr>
          </a:p>
        </p:txBody>
      </p:sp>
      <p:sp>
        <p:nvSpPr>
          <p:cNvPr id="24" name="Footer Placeholder 23"/>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5" name="Title 29"/>
          <p:cNvSpPr>
            <a:spLocks noGrp="1"/>
          </p:cNvSpPr>
          <p:nvPr>
            <p:ph type="title"/>
          </p:nvPr>
        </p:nvSpPr>
        <p:spPr>
          <a:xfrm>
            <a:off x="214283" y="142852"/>
            <a:ext cx="7043758" cy="841248"/>
          </a:xfrm>
        </p:spPr>
        <p:txBody>
          <a:bodyPr/>
          <a:lstStyle/>
          <a:p>
            <a:r>
              <a:rPr kumimoji="0" lang="en-US" dirty="0"/>
              <a:t>Click to edit Master</a:t>
            </a: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615" r="5324"/>
          <a:stretch/>
        </p:blipFill>
        <p:spPr>
          <a:xfrm>
            <a:off x="0" y="6344227"/>
            <a:ext cx="9144000" cy="544883"/>
          </a:xfrm>
          <a:prstGeom prst="rect">
            <a:avLst/>
          </a:prstGeom>
        </p:spPr>
      </p:pic>
      <p:pic>
        <p:nvPicPr>
          <p:cNvPr id="8" name="Picture 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7" y="260650"/>
            <a:ext cx="2448272" cy="781363"/>
          </a:xfrm>
          <a:prstGeom prst="rect">
            <a:avLst/>
          </a:prstGeom>
        </p:spPr>
      </p:pic>
    </p:spTree>
    <p:extLst>
      <p:ext uri="{BB962C8B-B14F-4D97-AF65-F5344CB8AC3E}">
        <p14:creationId xmlns:p14="http://schemas.microsoft.com/office/powerpoint/2010/main" val="343500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defTabSz="685800"/>
            <a:fld id="{536ED76B-3934-A444-B6A0-86829E1BB3B8}" type="datetime1">
              <a:rPr lang="en-ZA" smtClean="0">
                <a:solidFill>
                  <a:srgbClr val="DDDDDD">
                    <a:shade val="75000"/>
                  </a:srgbClr>
                </a:solidFill>
              </a:rPr>
              <a:t>2021/11/04</a:t>
            </a:fld>
            <a:endParaRPr lang="en-ZA">
              <a:solidFill>
                <a:srgbClr val="DDDDDD">
                  <a:shade val="75000"/>
                </a:srgbClr>
              </a:solidFill>
            </a:endParaRPr>
          </a:p>
        </p:txBody>
      </p:sp>
      <p:sp>
        <p:nvSpPr>
          <p:cNvPr id="29" name="Footer Placeholder 28"/>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582" r="5991"/>
          <a:stretch/>
        </p:blipFill>
        <p:spPr>
          <a:xfrm>
            <a:off x="0" y="6344227"/>
            <a:ext cx="9144000" cy="544883"/>
          </a:xfrm>
          <a:prstGeom prst="rect">
            <a:avLst/>
          </a:prstGeom>
        </p:spPr>
      </p:pic>
    </p:spTree>
    <p:extLst>
      <p:ext uri="{BB962C8B-B14F-4D97-AF65-F5344CB8AC3E}">
        <p14:creationId xmlns:p14="http://schemas.microsoft.com/office/powerpoint/2010/main" val="257662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defTabSz="685800"/>
            <a:fld id="{05AC6957-6777-244B-B2A1-6BC3D1B64F14}" type="datetime1">
              <a:rPr lang="en-ZA" smtClean="0">
                <a:solidFill>
                  <a:srgbClr val="DDDDDD">
                    <a:shade val="75000"/>
                  </a:srgbClr>
                </a:solidFill>
              </a:rPr>
              <a:t>2021/11/04</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pic>
        <p:nvPicPr>
          <p:cNvPr id="9" name="Picture 8"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7099" r="7099"/>
          <a:stretch/>
        </p:blipFill>
        <p:spPr>
          <a:xfrm>
            <a:off x="0" y="6344227"/>
            <a:ext cx="9144000" cy="544883"/>
          </a:xfrm>
          <a:prstGeom prst="rect">
            <a:avLst/>
          </a:prstGeom>
        </p:spPr>
      </p:pic>
    </p:spTree>
    <p:extLst>
      <p:ext uri="{BB962C8B-B14F-4D97-AF65-F5344CB8AC3E}">
        <p14:creationId xmlns:p14="http://schemas.microsoft.com/office/powerpoint/2010/main" val="3140448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CBDFB505-4B2D-9147-8EB0-15E4BBE516A2}" type="datetime1">
              <a:rPr lang="en-ZA" smtClean="0">
                <a:solidFill>
                  <a:srgbClr val="DDDDDD">
                    <a:shade val="75000"/>
                  </a:srgbClr>
                </a:solidFill>
              </a:rPr>
              <a:t>2021/11/04</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86414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fld id="{A20326E4-1226-704C-87DF-732323DA9650}" type="datetime1">
              <a:rPr lang="en-ZA" smtClean="0">
                <a:solidFill>
                  <a:srgbClr val="DDDDDD">
                    <a:shade val="75000"/>
                  </a:srgbClr>
                </a:solidFill>
              </a:rPr>
              <a:t>2021/11/04</a:t>
            </a:fld>
            <a:endParaRPr lang="en-ZA">
              <a:solidFill>
                <a:srgbClr val="DDDDDD">
                  <a:shade val="75000"/>
                </a:srgbClr>
              </a:solidFill>
            </a:endParaRPr>
          </a:p>
        </p:txBody>
      </p:sp>
      <p:sp>
        <p:nvSpPr>
          <p:cNvPr id="5" name="Footer Placeholder 4"/>
          <p:cNvSpPr>
            <a:spLocks noGrp="1"/>
          </p:cNvSpPr>
          <p:nvPr>
            <p:ph type="ftr" sz="quarter" idx="11"/>
          </p:nvPr>
        </p:nvSpPr>
        <p:spPr/>
        <p:txBody>
          <a:body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pPr defTabSz="685800"/>
            <a:fld id="{63DBDC39-D08D-402E-AC30-88889BA3CDAE}" type="slidenum">
              <a:rPr lang="en-ZA" smtClean="0">
                <a:solidFill>
                  <a:srgbClr val="DDDDDD">
                    <a:shade val="75000"/>
                  </a:srgbClr>
                </a:solidFill>
              </a:rPr>
              <a:pPr defTabSz="685800"/>
              <a:t>‹#›</a:t>
            </a:fld>
            <a:endParaRPr lang="en-ZA">
              <a:solidFill>
                <a:srgbClr val="DDDDDD">
                  <a:shade val="75000"/>
                </a:srgbClr>
              </a:solidFill>
            </a:endParaRPr>
          </a:p>
        </p:txBody>
      </p:sp>
    </p:spTree>
    <p:extLst>
      <p:ext uri="{BB962C8B-B14F-4D97-AF65-F5344CB8AC3E}">
        <p14:creationId xmlns:p14="http://schemas.microsoft.com/office/powerpoint/2010/main" val="408035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265" t="16789" r="-17678" b="-98"/>
          <a:stretch/>
        </p:blipFill>
        <p:spPr>
          <a:xfrm>
            <a:off x="1" y="980728"/>
            <a:ext cx="5765860" cy="5878512"/>
          </a:xfrm>
          <a:prstGeom prst="rect">
            <a:avLst/>
          </a:prstGeom>
        </p:spPr>
      </p:pic>
      <p:sp>
        <p:nvSpPr>
          <p:cNvPr id="7" name="Straight Connector 6"/>
          <p:cNvSpPr>
            <a:spLocks noChangeShapeType="1"/>
          </p:cNvSpPr>
          <p:nvPr/>
        </p:nvSpPr>
        <p:spPr bwMode="auto">
          <a:xfrm>
            <a:off x="514350" y="250329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61950" y="1196752"/>
            <a:ext cx="8405842" cy="1219200"/>
          </a:xfrm>
        </p:spPr>
        <p:txBody>
          <a:bodyPr anchor="b"/>
          <a:lstStyle>
            <a:lvl1pPr marL="0" indent="0" algn="r">
              <a:buNone/>
              <a:defRPr sz="2000">
                <a:solidFill>
                  <a:srgbClr val="BBA887"/>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9" name="Date Placeholder 18"/>
          <p:cNvSpPr>
            <a:spLocks noGrp="1"/>
          </p:cNvSpPr>
          <p:nvPr>
            <p:ph type="dt" sz="half" idx="10"/>
          </p:nvPr>
        </p:nvSpPr>
        <p:spPr/>
        <p:txBody>
          <a:bodyPr/>
          <a:lstStyle/>
          <a:p>
            <a:fld id="{008EE568-969D-CF46-A7B5-707B484C893E}" type="datetime1">
              <a:rPr lang="en-ZA" smtClean="0"/>
              <a:t>2021/11/04</a:t>
            </a:fld>
            <a:endParaRPr lang="en-ZA"/>
          </a:p>
        </p:txBody>
      </p:sp>
      <p:sp>
        <p:nvSpPr>
          <p:cNvPr id="11" name="Footer Placeholder 10"/>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16" name="Slide Number Placeholder 15"/>
          <p:cNvSpPr>
            <a:spLocks noGrp="1"/>
          </p:cNvSpPr>
          <p:nvPr>
            <p:ph type="sldNum" sz="quarter" idx="12"/>
          </p:nvPr>
        </p:nvSpPr>
        <p:spPr/>
        <p:txBody>
          <a:bodyPr/>
          <a:lstStyle/>
          <a:p>
            <a:fld id="{63DBDC39-D08D-402E-AC30-88889BA3CDAE}" type="slidenum">
              <a:rPr lang="en-ZA" smtClean="0"/>
              <a:pPr/>
              <a:t>‹#›</a:t>
            </a:fld>
            <a:endParaRPr lang="en-ZA"/>
          </a:p>
        </p:txBody>
      </p:sp>
      <p:sp>
        <p:nvSpPr>
          <p:cNvPr id="8" name="Title 7"/>
          <p:cNvSpPr>
            <a:spLocks noGrp="1"/>
          </p:cNvSpPr>
          <p:nvPr>
            <p:ph type="title"/>
          </p:nvPr>
        </p:nvSpPr>
        <p:spPr>
          <a:xfrm>
            <a:off x="357158" y="2478911"/>
            <a:ext cx="8429684" cy="1184825"/>
          </a:xfrm>
        </p:spPr>
        <p:txBody>
          <a:bodyPr rtlCol="0" anchor="t"/>
          <a:lstStyle>
            <a:lvl1pPr algn="r">
              <a:defRPr/>
            </a:lvl1pPr>
          </a:lstStyle>
          <a:p>
            <a:r>
              <a:rPr kumimoji="0" lang="en-US" dirty="0"/>
              <a:t>Click to edit </a:t>
            </a:r>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265" r="4716"/>
          <a:stretch/>
        </p:blipFill>
        <p:spPr>
          <a:xfrm>
            <a:off x="0" y="6344225"/>
            <a:ext cx="9144000" cy="544883"/>
          </a:xfrm>
          <a:prstGeom prst="rect">
            <a:avLst/>
          </a:prstGeom>
        </p:spPr>
      </p:pic>
      <p:pic>
        <p:nvPicPr>
          <p:cNvPr id="18" name="Picture 1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5157192"/>
            <a:ext cx="2448272" cy="781363"/>
          </a:xfrm>
          <a:prstGeom prst="rect">
            <a:avLst/>
          </a:prstGeom>
        </p:spPr>
      </p:pic>
      <p:pic>
        <p:nvPicPr>
          <p:cNvPr id="3" name="Picture 2" descr="shutterstock_78079177.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2945" b="12831"/>
          <a:stretch/>
        </p:blipFill>
        <p:spPr>
          <a:xfrm>
            <a:off x="323528" y="3351486"/>
            <a:ext cx="1973451" cy="1318136"/>
          </a:xfrm>
          <a:prstGeom prst="roundRect">
            <a:avLst>
              <a:gd name="adj" fmla="val 8594"/>
            </a:avLst>
          </a:prstGeom>
          <a:solidFill>
            <a:srgbClr val="FFFFFF">
              <a:shade val="85000"/>
            </a:srgbClr>
          </a:solidFill>
          <a:ln>
            <a:noFill/>
          </a:ln>
          <a:effectLst/>
        </p:spPr>
      </p:pic>
      <p:pic>
        <p:nvPicPr>
          <p:cNvPr id="4" name="Picture 3" descr="17921791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5776" y="3351486"/>
            <a:ext cx="1979712" cy="1319808"/>
          </a:xfrm>
          <a:prstGeom prst="roundRect">
            <a:avLst>
              <a:gd name="adj" fmla="val 8594"/>
            </a:avLst>
          </a:prstGeom>
          <a:solidFill>
            <a:srgbClr val="FFFFFF">
              <a:shade val="85000"/>
            </a:srgbClr>
          </a:solidFill>
          <a:ln>
            <a:noFill/>
          </a:ln>
          <a:effectLst/>
        </p:spPr>
      </p:pic>
      <p:pic>
        <p:nvPicPr>
          <p:cNvPr id="5" name="Picture 4" descr="shutterstock_124525963.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6016" y="3351486"/>
            <a:ext cx="1945135" cy="1324000"/>
          </a:xfrm>
          <a:prstGeom prst="roundRect">
            <a:avLst>
              <a:gd name="adj" fmla="val 8594"/>
            </a:avLst>
          </a:prstGeom>
          <a:solidFill>
            <a:srgbClr val="FFFFFF">
              <a:shade val="85000"/>
            </a:srgbClr>
          </a:solidFill>
          <a:ln>
            <a:noFill/>
          </a:ln>
          <a:effectLst/>
        </p:spPr>
      </p:pic>
      <p:pic>
        <p:nvPicPr>
          <p:cNvPr id="17" name="Picture 16" descr="shutterstock_153957728.jpg"/>
          <p:cNvPicPr>
            <a:picLocks noChangeAspect="1"/>
          </p:cNvPicPr>
          <p:nvPr userDrawn="1"/>
        </p:nvPicPr>
        <p:blipFill rotWithShape="1">
          <a:blip r:embed="rId8" cstate="print">
            <a:extLst>
              <a:ext uri="{28A0092B-C50C-407E-A947-70E740481C1C}">
                <a14:useLocalDpi xmlns:a14="http://schemas.microsoft.com/office/drawing/2010/main" val="0"/>
              </a:ext>
            </a:extLst>
          </a:blip>
          <a:srcRect t="6079"/>
          <a:stretch/>
        </p:blipFill>
        <p:spPr>
          <a:xfrm>
            <a:off x="6876256" y="3351486"/>
            <a:ext cx="1944216" cy="1302100"/>
          </a:xfrm>
          <a:prstGeom prst="roundRect">
            <a:avLst>
              <a:gd name="adj" fmla="val 8594"/>
            </a:avLst>
          </a:prstGeom>
          <a:solidFill>
            <a:srgbClr val="FFFFFF">
              <a:shade val="85000"/>
            </a:srgbClr>
          </a:solidFill>
          <a:ln>
            <a:noFill/>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301752" y="116632"/>
            <a:ext cx="5998440" cy="966454"/>
          </a:xfrm>
        </p:spPr>
        <p:txBody>
          <a:bodyPr/>
          <a:lstStyle/>
          <a:p>
            <a:r>
              <a:rPr kumimoji="0" lang="en-US" dirty="0"/>
              <a:t>Click to edit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Date Placeholder 20"/>
          <p:cNvSpPr>
            <a:spLocks noGrp="1"/>
          </p:cNvSpPr>
          <p:nvPr>
            <p:ph type="dt" sz="half" idx="10"/>
          </p:nvPr>
        </p:nvSpPr>
        <p:spPr/>
        <p:txBody>
          <a:bodyPr/>
          <a:lstStyle/>
          <a:p>
            <a:fld id="{5704FDD1-3985-984B-8A0E-1642F7323D84}" type="datetime1">
              <a:rPr lang="en-ZA" smtClean="0"/>
              <a:t>2021/11/04</a:t>
            </a:fld>
            <a:endParaRPr lang="en-ZA"/>
          </a:p>
        </p:txBody>
      </p:sp>
      <p:sp>
        <p:nvSpPr>
          <p:cNvPr id="10" name="Footer Placeholder 9"/>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31" name="Slide Number Placeholder 30"/>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2" name="Picture 11"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417125"/>
            <a:ext cx="5598168" cy="5468259"/>
          </a:xfrm>
          <a:prstGeom prst="rect">
            <a:avLst/>
          </a:prstGeom>
        </p:spPr>
      </p:pic>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normAutofit/>
          </a:bodyPr>
          <a:lstStyle>
            <a:lvl1pPr marL="0" indent="0">
              <a:buNone/>
              <a:defRPr sz="16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normAutofit/>
          </a:bodyPr>
          <a:lstStyle>
            <a:lvl1pPr marL="0" indent="0">
              <a:buNone/>
              <a:defRPr sz="1600" b="1" cap="all" baseline="0">
                <a:solidFill>
                  <a:schemeClr val="accent1">
                    <a:shade val="50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BF75A90D-AF9C-784D-AC8A-04B9040F2B5F}" type="datetime1">
              <a:rPr lang="en-ZA" smtClean="0"/>
              <a:t>2021/11/04</a:t>
            </a:fld>
            <a:endParaRPr lang="en-ZA"/>
          </a:p>
        </p:txBody>
      </p:sp>
      <p:sp>
        <p:nvSpPr>
          <p:cNvPr id="6" name="Footer Placeholder 5"/>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a:xfrm>
            <a:off x="8229600" y="6477000"/>
            <a:ext cx="762000" cy="246888"/>
          </a:xfrm>
        </p:spPr>
        <p:txBody>
          <a:bodyPr/>
          <a:lstStyle/>
          <a:p>
            <a:fld id="{63DBDC39-D08D-402E-AC30-88889BA3CDAE}" type="slidenum">
              <a:rPr lang="en-ZA" smtClean="0"/>
              <a:pPr/>
              <a:t>‹#›</a:t>
            </a:fld>
            <a:endParaRPr lang="en-Z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4" name="Picture 13"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2" r="4682"/>
          <a:stretch/>
        </p:blipFill>
        <p:spPr>
          <a:xfrm>
            <a:off x="0" y="6344225"/>
            <a:ext cx="9144000" cy="5448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57200" y="142852"/>
            <a:ext cx="8686800" cy="841248"/>
          </a:xfrm>
        </p:spPr>
        <p:txBody>
          <a:bodyPr/>
          <a:lstStyle/>
          <a:p>
            <a:r>
              <a:rPr kumimoji="0" lang="en-US" dirty="0"/>
              <a:t>Click to edit Master</a:t>
            </a:r>
          </a:p>
        </p:txBody>
      </p:sp>
      <p:sp>
        <p:nvSpPr>
          <p:cNvPr id="12" name="Date Placeholder 11"/>
          <p:cNvSpPr>
            <a:spLocks noGrp="1"/>
          </p:cNvSpPr>
          <p:nvPr>
            <p:ph type="dt" sz="half" idx="10"/>
          </p:nvPr>
        </p:nvSpPr>
        <p:spPr/>
        <p:txBody>
          <a:bodyPr/>
          <a:lstStyle/>
          <a:p>
            <a:fld id="{2A48EF80-2D92-564D-A6C2-F597522EE052}" type="datetime1">
              <a:rPr lang="en-ZA" smtClean="0"/>
              <a:t>2021/11/04</a:t>
            </a:fld>
            <a:endParaRPr lang="en-ZA"/>
          </a:p>
        </p:txBody>
      </p:sp>
      <p:sp>
        <p:nvSpPr>
          <p:cNvPr id="21" name="Footer Placeholder 20"/>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6" name="Slide Number Placeholder 5"/>
          <p:cNvSpPr>
            <a:spLocks noGrp="1"/>
          </p:cNvSpPr>
          <p:nvPr>
            <p:ph type="sldNum" sz="quarter" idx="12"/>
          </p:nvPr>
        </p:nvSpPr>
        <p:spPr/>
        <p:txBody>
          <a:bodyPr/>
          <a:lstStyle/>
          <a:p>
            <a:fld id="{63DBDC39-D08D-402E-AC30-88889BA3CDAE}"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fld id="{A0A166BC-CABC-5649-AA01-49BB3DA8FE21}" type="datetime1">
              <a:rPr lang="en-ZA" smtClean="0"/>
              <a:t>2021/11/04</a:t>
            </a:fld>
            <a:endParaRPr lang="en-ZA"/>
          </a:p>
        </p:txBody>
      </p:sp>
      <p:sp>
        <p:nvSpPr>
          <p:cNvPr id="24" name="Footer Placeholder 23"/>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pic>
        <p:nvPicPr>
          <p:cNvPr id="6" name="Picture 5"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3963" r="4681"/>
          <a:stretch/>
        </p:blipFill>
        <p:spPr>
          <a:xfrm>
            <a:off x="0" y="6344225"/>
            <a:ext cx="9144000" cy="5448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9" name="Picture 8"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3" name="Date Placeholder 2"/>
          <p:cNvSpPr>
            <a:spLocks noGrp="1"/>
          </p:cNvSpPr>
          <p:nvPr>
            <p:ph type="dt" sz="half" idx="10"/>
          </p:nvPr>
        </p:nvSpPr>
        <p:spPr/>
        <p:txBody>
          <a:bodyPr/>
          <a:lstStyle/>
          <a:p>
            <a:fld id="{7D506D7E-FB48-E749-AE59-40AAEC070F44}" type="datetime1">
              <a:rPr lang="en-ZA" smtClean="0"/>
              <a:t>2021/11/04</a:t>
            </a:fld>
            <a:endParaRPr lang="en-ZA" dirty="0"/>
          </a:p>
        </p:txBody>
      </p:sp>
      <p:sp>
        <p:nvSpPr>
          <p:cNvPr id="24" name="Footer Placeholder 23"/>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sp>
        <p:nvSpPr>
          <p:cNvPr id="5" name="Title 29"/>
          <p:cNvSpPr>
            <a:spLocks noGrp="1"/>
          </p:cNvSpPr>
          <p:nvPr>
            <p:ph type="title"/>
          </p:nvPr>
        </p:nvSpPr>
        <p:spPr>
          <a:xfrm>
            <a:off x="214282" y="142852"/>
            <a:ext cx="7043758" cy="841248"/>
          </a:xfrm>
        </p:spPr>
        <p:txBody>
          <a:bodyPr/>
          <a:lstStyle/>
          <a:p>
            <a:r>
              <a:rPr kumimoji="0" lang="en-US" dirty="0"/>
              <a:t>Click to edit Master</a:t>
            </a:r>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615" r="5324"/>
          <a:stretch/>
        </p:blipFill>
        <p:spPr>
          <a:xfrm>
            <a:off x="0" y="6344225"/>
            <a:ext cx="9144000" cy="544883"/>
          </a:xfrm>
          <a:prstGeom prst="rect">
            <a:avLst/>
          </a:prstGeom>
        </p:spPr>
      </p:pic>
      <p:pic>
        <p:nvPicPr>
          <p:cNvPr id="8" name="Picture 7" descr="MyWealthInvest_Logo_LS_rbg.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16216" y="260648"/>
            <a:ext cx="2448272" cy="781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Reg_Invest_Patter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A51E6B0-64E0-B246-A1F6-18EB1FE2A1BF}" type="datetime1">
              <a:rPr lang="en-ZA" smtClean="0"/>
              <a:t>2021/11/04</a:t>
            </a:fld>
            <a:endParaRPr lang="en-ZA"/>
          </a:p>
        </p:txBody>
      </p:sp>
      <p:sp>
        <p:nvSpPr>
          <p:cNvPr id="29" name="Footer Placeholder 28"/>
          <p:cNvSpPr>
            <a:spLocks noGrp="1"/>
          </p:cNvSpPr>
          <p:nvPr>
            <p:ph type="ftr" sz="quarter" idx="11"/>
          </p:nvPr>
        </p:nvSpPr>
        <p:spPr/>
        <p:txBody>
          <a:bodyPr/>
          <a:lstStyle/>
          <a:p>
            <a:r>
              <a:rPr lang="en-ZA" dirty="0"/>
              <a:t>Regenesys Investment Fund T/</a:t>
            </a:r>
            <a:r>
              <a:rPr lang="en-ZA"/>
              <a:t>A MyWealth </a:t>
            </a:r>
            <a:r>
              <a:rPr lang="en-ZA" dirty="0"/>
              <a:t>is an authorised financial services provider, FSP 45214 and Registered Credit Provider, NCR 10082.</a:t>
            </a:r>
          </a:p>
        </p:txBody>
      </p:sp>
      <p:sp>
        <p:nvSpPr>
          <p:cNvPr id="7" name="Slide Number Placeholder 6"/>
          <p:cNvSpPr>
            <a:spLocks noGrp="1"/>
          </p:cNvSpPr>
          <p:nvPr>
            <p:ph type="sldNum" sz="quarter" idx="12"/>
          </p:nvPr>
        </p:nvSpPr>
        <p:spPr/>
        <p:txBody>
          <a:bodyPr/>
          <a:lstStyle/>
          <a:p>
            <a:fld id="{63DBDC39-D08D-402E-AC30-88889BA3CDAE}" type="slidenum">
              <a:rPr lang="en-ZA" smtClean="0"/>
              <a:pPr/>
              <a:t>‹#›</a:t>
            </a:fld>
            <a:endParaRPr lang="en-ZA"/>
          </a:p>
        </p:txBody>
      </p:sp>
      <p:pic>
        <p:nvPicPr>
          <p:cNvPr id="10" name="Picture 9" descr="Untitled-1.png"/>
          <p:cNvPicPr>
            <a:picLocks noChangeAspect="1"/>
          </p:cNvPicPr>
          <p:nvPr userDrawn="1"/>
        </p:nvPicPr>
        <p:blipFill rotWithShape="1">
          <a:blip r:embed="rId3">
            <a:extLst>
              <a:ext uri="{28A0092B-C50C-407E-A947-70E740481C1C}">
                <a14:useLocalDpi xmlns:a14="http://schemas.microsoft.com/office/drawing/2010/main" val="0"/>
              </a:ext>
            </a:extLst>
          </a:blip>
          <a:srcRect l="4582" r="5991"/>
          <a:stretch/>
        </p:blipFill>
        <p:spPr>
          <a:xfrm>
            <a:off x="0" y="6344225"/>
            <a:ext cx="9144000" cy="5448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jpeg"/><Relationship Id="rId2" Type="http://schemas.openxmlformats.org/officeDocument/2006/relationships/slideLayout" Target="../slideLayouts/slideLayout14.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19"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Reg_Invest_Pattern.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39558" y="12687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412776"/>
            <a:ext cx="7003504" cy="4752528"/>
          </a:xfrm>
          <a:prstGeom prst="rect">
            <a:avLst/>
          </a:prstGeom>
          <a:noFill/>
          <a:ln w="19050">
            <a:noFill/>
          </a:ln>
        </p:spPr>
        <p:style>
          <a:lnRef idx="2">
            <a:schemeClr val="accent1"/>
          </a:lnRef>
          <a:fillRef idx="1">
            <a:schemeClr val="lt1"/>
          </a:fillRef>
          <a:effectRef idx="0">
            <a:schemeClr val="accent1"/>
          </a:effectRef>
          <a:fontRef idx="none"/>
        </p:style>
        <p:txBody>
          <a:bodyPr vert="horz">
            <a:normAutofit/>
          </a:bodyPr>
          <a:lstStyle/>
          <a:p>
            <a:pPr lvl="0" eaLnBrk="1" latinLnBrk="0" hangingPunct="1"/>
            <a:r>
              <a:rPr kumimoji="0" lang="en-US" dirty="0"/>
              <a:t>• 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10D16EA-98F9-7C4E-9FEB-F32484E41CFB}" type="datetime1">
              <a:rPr lang="en-ZA" smtClean="0"/>
              <a:t>2021/11/04</a:t>
            </a:fld>
            <a:endParaRPr lang="en-Z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ZA" dirty="0"/>
              <a:t>Regenesys Investment Fund T/</a:t>
            </a:r>
            <a:r>
              <a:rPr lang="en-ZA"/>
              <a:t>A MyWealth </a:t>
            </a:r>
            <a:r>
              <a:rPr lang="en-ZA" dirty="0"/>
              <a:t>is an authorised financial services provider, FSP 45214 and Registered Credit Provider, NCR 10082.</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3DBDC39-D08D-402E-AC30-88889BA3CDAE}" type="slidenum">
              <a:rPr lang="en-ZA" smtClean="0"/>
              <a:pPr/>
              <a:t>‹#›</a:t>
            </a:fld>
            <a:endParaRPr lang="en-ZA" dirty="0"/>
          </a:p>
        </p:txBody>
      </p:sp>
      <p:sp>
        <p:nvSpPr>
          <p:cNvPr id="10" name="Title Placeholder 9"/>
          <p:cNvSpPr>
            <a:spLocks noGrp="1"/>
          </p:cNvSpPr>
          <p:nvPr>
            <p:ph type="title"/>
          </p:nvPr>
        </p:nvSpPr>
        <p:spPr>
          <a:xfrm>
            <a:off x="304800" y="214290"/>
            <a:ext cx="6067400" cy="838200"/>
          </a:xfrm>
          <a:prstGeom prst="rect">
            <a:avLst/>
          </a:prstGeom>
        </p:spPr>
        <p:txBody>
          <a:bodyPr vert="horz" anchor="ctr">
            <a:normAutofit/>
          </a:bodyPr>
          <a:lstStyle/>
          <a:p>
            <a:r>
              <a:rPr kumimoji="0" lang="en-US" dirty="0"/>
              <a:t>Click to edit title style</a:t>
            </a:r>
          </a:p>
        </p:txBody>
      </p:sp>
      <p:sp>
        <p:nvSpPr>
          <p:cNvPr id="9" name="Straight Connector 8"/>
          <p:cNvSpPr>
            <a:spLocks noChangeShapeType="1"/>
          </p:cNvSpPr>
          <p:nvPr/>
        </p:nvSpPr>
        <p:spPr bwMode="auto">
          <a:xfrm>
            <a:off x="514350" y="12687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26637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8" name="Picture 17" descr="shutterstock_78079177.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52320" y="1412776"/>
            <a:ext cx="1452369" cy="1080120"/>
          </a:xfrm>
          <a:prstGeom prst="roundRect">
            <a:avLst>
              <a:gd name="adj" fmla="val 8594"/>
            </a:avLst>
          </a:prstGeom>
          <a:solidFill>
            <a:srgbClr val="FFFFFF">
              <a:shade val="85000"/>
            </a:srgbClr>
          </a:solidFill>
          <a:ln>
            <a:noFill/>
          </a:ln>
          <a:effectLst/>
        </p:spPr>
      </p:pic>
      <p:pic>
        <p:nvPicPr>
          <p:cNvPr id="19" name="Picture 18" descr="179217912.jpg"/>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07" r="8132"/>
          <a:stretch/>
        </p:blipFill>
        <p:spPr>
          <a:xfrm>
            <a:off x="7452320" y="2636912"/>
            <a:ext cx="1447800" cy="1080120"/>
          </a:xfrm>
          <a:prstGeom prst="roundRect">
            <a:avLst>
              <a:gd name="adj" fmla="val 8594"/>
            </a:avLst>
          </a:prstGeom>
          <a:solidFill>
            <a:srgbClr val="FFFFFF">
              <a:shade val="85000"/>
            </a:srgbClr>
          </a:solidFill>
          <a:ln>
            <a:noFill/>
          </a:ln>
          <a:effectLst/>
        </p:spPr>
      </p:pic>
      <p:pic>
        <p:nvPicPr>
          <p:cNvPr id="20" name="Picture 19" descr="shutterstock_124525963.jpg"/>
          <p:cNvPicPr>
            <a:picLocks noChangeAspect="1"/>
          </p:cNvPicPr>
          <p:nvPr userDrawn="1"/>
        </p:nvPicPr>
        <p:blipFill rotWithShape="1">
          <a:blip r:embed="rId17" cstate="print">
            <a:extLst>
              <a:ext uri="{28A0092B-C50C-407E-A947-70E740481C1C}">
                <a14:useLocalDpi xmlns:a14="http://schemas.microsoft.com/office/drawing/2010/main" val="0"/>
              </a:ext>
            </a:extLst>
          </a:blip>
          <a:srcRect l="4619" t="588" r="4542" b="-588"/>
          <a:stretch/>
        </p:blipFill>
        <p:spPr>
          <a:xfrm>
            <a:off x="7452320" y="3861048"/>
            <a:ext cx="1441450" cy="1080120"/>
          </a:xfrm>
          <a:prstGeom prst="roundRect">
            <a:avLst>
              <a:gd name="adj" fmla="val 8594"/>
            </a:avLst>
          </a:prstGeom>
          <a:solidFill>
            <a:srgbClr val="FFFFFF">
              <a:shade val="85000"/>
            </a:srgbClr>
          </a:solidFill>
          <a:ln>
            <a:noFill/>
          </a:ln>
          <a:effectLst/>
        </p:spPr>
      </p:pic>
      <p:pic>
        <p:nvPicPr>
          <p:cNvPr id="21" name="Picture 20" descr="shutterstock_153957728.jpg"/>
          <p:cNvPicPr>
            <a:picLocks noChangeAspect="1"/>
          </p:cNvPicPr>
          <p:nvPr userDrawn="1"/>
        </p:nvPicPr>
        <p:blipFill rotWithShape="1">
          <a:blip r:embed="rId18" cstate="print">
            <a:extLst>
              <a:ext uri="{28A0092B-C50C-407E-A947-70E740481C1C}">
                <a14:useLocalDpi xmlns:a14="http://schemas.microsoft.com/office/drawing/2010/main" val="0"/>
              </a:ext>
            </a:extLst>
          </a:blip>
          <a:srcRect l="3159" r="1819"/>
          <a:stretch/>
        </p:blipFill>
        <p:spPr>
          <a:xfrm>
            <a:off x="7452320" y="5085184"/>
            <a:ext cx="1439333" cy="1080120"/>
          </a:xfrm>
          <a:prstGeom prst="roundRect">
            <a:avLst>
              <a:gd name="adj" fmla="val 8594"/>
            </a:avLst>
          </a:prstGeom>
          <a:solidFill>
            <a:srgbClr val="FFFFFF">
              <a:shade val="85000"/>
            </a:srgbClr>
          </a:solidFill>
          <a:ln>
            <a:noFill/>
          </a:ln>
          <a:effectLst/>
        </p:spPr>
      </p:pic>
      <p:pic>
        <p:nvPicPr>
          <p:cNvPr id="4" name="Picture 3" descr="Untitled-1.png"/>
          <p:cNvPicPr>
            <a:picLocks noChangeAspect="1"/>
          </p:cNvPicPr>
          <p:nvPr userDrawn="1"/>
        </p:nvPicPr>
        <p:blipFill rotWithShape="1">
          <a:blip r:embed="rId19">
            <a:extLst>
              <a:ext uri="{28A0092B-C50C-407E-A947-70E740481C1C}">
                <a14:useLocalDpi xmlns:a14="http://schemas.microsoft.com/office/drawing/2010/main" val="0"/>
              </a:ext>
            </a:extLst>
          </a:blip>
          <a:srcRect l="4682" r="3962"/>
          <a:stretch/>
        </p:blipFill>
        <p:spPr>
          <a:xfrm>
            <a:off x="0" y="6344225"/>
            <a:ext cx="9144000" cy="544883"/>
          </a:xfrm>
          <a:prstGeom prst="rect">
            <a:avLst/>
          </a:prstGeom>
        </p:spPr>
      </p:pic>
      <p:pic>
        <p:nvPicPr>
          <p:cNvPr id="2" name="Picture 1" descr="MyWealthInvest_Logo_LS_rbg.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16216" y="260648"/>
            <a:ext cx="2448272" cy="78136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hf sldNum="0" hdr="0" dt="0"/>
  <p:txStyles>
    <p:titleStyle>
      <a:lvl1pPr algn="l" rtl="0" eaLnBrk="1" latinLnBrk="0" hangingPunct="1">
        <a:spcBef>
          <a:spcPct val="0"/>
        </a:spcBef>
        <a:buNone/>
        <a:defRPr kumimoji="0" sz="3200" b="1" kern="1200" cap="all" baseline="0">
          <a:solidFill>
            <a:srgbClr val="05722E"/>
          </a:solidFill>
          <a:effectLst>
            <a:reflection blurRad="12700" stA="48000" endA="300" endPos="55000" dir="5400000" sy="-90000" algn="bl" rotWithShape="0"/>
          </a:effectLst>
          <a:latin typeface="Arial" pitchFamily="34" charset="0"/>
          <a:ea typeface="+mj-ea"/>
          <a:cs typeface="Arial" pitchFamily="34" charset="0"/>
        </a:defRPr>
      </a:lvl1pPr>
    </p:titleStyle>
    <p:bodyStyle>
      <a:lvl1pPr marL="0" indent="0" algn="l" rtl="0" eaLnBrk="1" latinLnBrk="0" hangingPunct="1">
        <a:spcBef>
          <a:spcPct val="20000"/>
        </a:spcBef>
        <a:buClr>
          <a:srgbClr val="880000"/>
        </a:buClr>
        <a:buSzPct val="70000"/>
        <a:buFont typeface="Wingdings" pitchFamily="2" charset="2"/>
        <a:buNone/>
        <a:defRPr kumimoji="0" sz="3200" kern="1200" baseline="0">
          <a:solidFill>
            <a:srgbClr val="BBA887"/>
          </a:solidFill>
          <a:latin typeface="Arial" pitchFamily="34" charset="0"/>
          <a:ea typeface="+mn-ea"/>
          <a:cs typeface="Arial" pitchFamily="34" charset="0"/>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1"/>
          </a:solidFill>
          <a:latin typeface="Arial" pitchFamily="34" charset="0"/>
          <a:ea typeface="+mn-ea"/>
          <a:cs typeface="Arial" pitchFamily="34" charset="0"/>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1"/>
          </a:solidFill>
          <a:latin typeface="Arial" pitchFamily="34" charset="0"/>
          <a:ea typeface="+mn-ea"/>
          <a:cs typeface="Arial" pitchFamily="34" charset="0"/>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Arial" pitchFamily="34" charset="0"/>
          <a:ea typeface="+mn-ea"/>
          <a:cs typeface="Arial" pitchFamily="34" charset="0"/>
        </a:defRPr>
      </a:lvl4pPr>
      <a:lvl5pPr marL="2057400" indent="-228600" algn="l" rtl="0" eaLnBrk="1" latinLnBrk="0" hangingPunct="1">
        <a:spcBef>
          <a:spcPct val="20000"/>
        </a:spcBef>
        <a:buClr>
          <a:schemeClr val="accent1"/>
        </a:buClr>
        <a:buSzPct val="60000"/>
        <a:buFont typeface="Arial" pitchFamily="34" charset="0"/>
        <a:buChar char="•"/>
        <a:defRPr kumimoji="0" sz="1800" kern="1200">
          <a:solidFill>
            <a:schemeClr val="tx1"/>
          </a:solidFill>
          <a:latin typeface="Arial" pitchFamily="34" charset="0"/>
          <a:ea typeface="+mn-ea"/>
          <a:cs typeface="Arial"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Reg_Invest_Pattern.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8567" r="-11905" b="20264"/>
          <a:stretch/>
        </p:blipFill>
        <p:spPr>
          <a:xfrm>
            <a:off x="0" y="1389665"/>
            <a:ext cx="5598168" cy="5468259"/>
          </a:xfrm>
          <a:prstGeom prst="rect">
            <a:avLst/>
          </a:prstGeom>
        </p:spPr>
      </p:pic>
      <p:sp>
        <p:nvSpPr>
          <p:cNvPr id="7" name="Straight Connector 6"/>
          <p:cNvSpPr>
            <a:spLocks noChangeShapeType="1"/>
          </p:cNvSpPr>
          <p:nvPr/>
        </p:nvSpPr>
        <p:spPr bwMode="auto">
          <a:xfrm>
            <a:off x="539558" y="12687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Text Placeholder 7"/>
          <p:cNvSpPr>
            <a:spLocks noGrp="1"/>
          </p:cNvSpPr>
          <p:nvPr>
            <p:ph type="body" idx="1"/>
          </p:nvPr>
        </p:nvSpPr>
        <p:spPr>
          <a:xfrm>
            <a:off x="304800" y="1412776"/>
            <a:ext cx="7003504" cy="4752528"/>
          </a:xfrm>
          <a:prstGeom prst="rect">
            <a:avLst/>
          </a:prstGeom>
          <a:noFill/>
          <a:ln w="19050">
            <a:noFill/>
          </a:ln>
        </p:spPr>
        <p:style>
          <a:lnRef idx="2">
            <a:schemeClr val="accent1"/>
          </a:lnRef>
          <a:fillRef idx="1">
            <a:schemeClr val="lt1"/>
          </a:fillRef>
          <a:effectRef idx="0">
            <a:schemeClr val="accent1"/>
          </a:effectRef>
          <a:fontRef idx="none"/>
        </p:style>
        <p:txBody>
          <a:bodyPr vert="horz">
            <a:normAutofit/>
          </a:bodyPr>
          <a:lstStyle/>
          <a:p>
            <a:pPr lvl="0" eaLnBrk="1" latinLnBrk="0" hangingPunct="1"/>
            <a:r>
              <a:rPr kumimoji="0" lang="en-US" dirty="0"/>
              <a:t>• 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pPr defTabSz="685800"/>
            <a:fld id="{91DEB4C6-B7F9-4942-9F7A-D21286CCE20C}" type="datetime1">
              <a:rPr lang="en-ZA" smtClean="0">
                <a:solidFill>
                  <a:srgbClr val="DDDDDD">
                    <a:shade val="75000"/>
                  </a:srgbClr>
                </a:solidFill>
              </a:rPr>
              <a:t>2021/11/04</a:t>
            </a:fld>
            <a:endParaRPr lang="en-ZA">
              <a:solidFill>
                <a:srgbClr val="DDDDDD">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pPr defTabSz="685800"/>
            <a:r>
              <a:rPr lang="en-ZA" dirty="0">
                <a:solidFill>
                  <a:srgbClr val="DDDDDD">
                    <a:shade val="75000"/>
                  </a:srgbClr>
                </a:solidFill>
              </a:rPr>
              <a:t>Regenesys Investment Fund T/</a:t>
            </a:r>
            <a:r>
              <a:rPr lang="en-ZA">
                <a:solidFill>
                  <a:srgbClr val="DDDDDD">
                    <a:shade val="75000"/>
                  </a:srgbClr>
                </a:solidFill>
              </a:rPr>
              <a:t>A MyWealth </a:t>
            </a:r>
            <a:r>
              <a:rPr lang="en-ZA" dirty="0">
                <a:solidFill>
                  <a:srgbClr val="DDDDDD">
                    <a:shade val="75000"/>
                  </a:srgbClr>
                </a:solidFill>
              </a:rPr>
              <a:t>is an authorised financial services provider, FSP 45214 and Registered Credit Provider, NCR 10082.</a:t>
            </a: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pPr defTabSz="685800"/>
            <a:fld id="{63DBDC39-D08D-402E-AC30-88889BA3CDAE}" type="slidenum">
              <a:rPr lang="en-ZA" smtClean="0">
                <a:solidFill>
                  <a:srgbClr val="DDDDDD">
                    <a:shade val="75000"/>
                  </a:srgbClr>
                </a:solidFill>
              </a:rPr>
              <a:pPr defTabSz="685800"/>
              <a:t>‹#›</a:t>
            </a:fld>
            <a:endParaRPr lang="en-ZA" dirty="0">
              <a:solidFill>
                <a:srgbClr val="DDDDDD">
                  <a:shade val="75000"/>
                </a:srgbClr>
              </a:solidFill>
            </a:endParaRPr>
          </a:p>
        </p:txBody>
      </p:sp>
      <p:sp>
        <p:nvSpPr>
          <p:cNvPr id="10" name="Title Placeholder 9"/>
          <p:cNvSpPr>
            <a:spLocks noGrp="1"/>
          </p:cNvSpPr>
          <p:nvPr>
            <p:ph type="title"/>
          </p:nvPr>
        </p:nvSpPr>
        <p:spPr>
          <a:xfrm>
            <a:off x="304801" y="214290"/>
            <a:ext cx="6067400" cy="838200"/>
          </a:xfrm>
          <a:prstGeom prst="rect">
            <a:avLst/>
          </a:prstGeom>
        </p:spPr>
        <p:txBody>
          <a:bodyPr vert="horz" anchor="ctr">
            <a:normAutofit/>
          </a:bodyPr>
          <a:lstStyle/>
          <a:p>
            <a:r>
              <a:rPr kumimoji="0" lang="en-US" dirty="0"/>
              <a:t>Click to edit title style</a:t>
            </a:r>
          </a:p>
        </p:txBody>
      </p:sp>
      <p:sp>
        <p:nvSpPr>
          <p:cNvPr id="9" name="Straight Connector 8"/>
          <p:cNvSpPr>
            <a:spLocks noChangeShapeType="1"/>
          </p:cNvSpPr>
          <p:nvPr/>
        </p:nvSpPr>
        <p:spPr bwMode="auto">
          <a:xfrm>
            <a:off x="514350" y="12687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Straight Connector 11"/>
          <p:cNvSpPr>
            <a:spLocks noChangeShapeType="1"/>
          </p:cNvSpPr>
          <p:nvPr/>
        </p:nvSpPr>
        <p:spPr bwMode="auto">
          <a:xfrm>
            <a:off x="514350" y="126638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18" name="Picture 17" descr="shutterstock_78079177.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52320" y="1412776"/>
            <a:ext cx="1452369" cy="1080120"/>
          </a:xfrm>
          <a:prstGeom prst="roundRect">
            <a:avLst>
              <a:gd name="adj" fmla="val 8594"/>
            </a:avLst>
          </a:prstGeom>
          <a:solidFill>
            <a:srgbClr val="FFFFFF">
              <a:shade val="85000"/>
            </a:srgbClr>
          </a:solidFill>
          <a:ln>
            <a:noFill/>
          </a:ln>
          <a:effectLst/>
        </p:spPr>
      </p:pic>
      <p:pic>
        <p:nvPicPr>
          <p:cNvPr id="19" name="Picture 18" descr="179217912.jpg"/>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07" r="8132"/>
          <a:stretch/>
        </p:blipFill>
        <p:spPr>
          <a:xfrm>
            <a:off x="7452320" y="2636912"/>
            <a:ext cx="1447800" cy="1080120"/>
          </a:xfrm>
          <a:prstGeom prst="roundRect">
            <a:avLst>
              <a:gd name="adj" fmla="val 8594"/>
            </a:avLst>
          </a:prstGeom>
          <a:solidFill>
            <a:srgbClr val="FFFFFF">
              <a:shade val="85000"/>
            </a:srgbClr>
          </a:solidFill>
          <a:ln>
            <a:noFill/>
          </a:ln>
          <a:effectLst/>
        </p:spPr>
      </p:pic>
      <p:pic>
        <p:nvPicPr>
          <p:cNvPr id="20" name="Picture 19" descr="shutterstock_124525963.jpg"/>
          <p:cNvPicPr>
            <a:picLocks noChangeAspect="1"/>
          </p:cNvPicPr>
          <p:nvPr userDrawn="1"/>
        </p:nvPicPr>
        <p:blipFill rotWithShape="1">
          <a:blip r:embed="rId17" cstate="print">
            <a:extLst>
              <a:ext uri="{28A0092B-C50C-407E-A947-70E740481C1C}">
                <a14:useLocalDpi xmlns:a14="http://schemas.microsoft.com/office/drawing/2010/main" val="0"/>
              </a:ext>
            </a:extLst>
          </a:blip>
          <a:srcRect l="4619" t="588" r="4542" b="-588"/>
          <a:stretch/>
        </p:blipFill>
        <p:spPr>
          <a:xfrm>
            <a:off x="7452321" y="3861048"/>
            <a:ext cx="1441450" cy="1080120"/>
          </a:xfrm>
          <a:prstGeom prst="roundRect">
            <a:avLst>
              <a:gd name="adj" fmla="val 8594"/>
            </a:avLst>
          </a:prstGeom>
          <a:solidFill>
            <a:srgbClr val="FFFFFF">
              <a:shade val="85000"/>
            </a:srgbClr>
          </a:solidFill>
          <a:ln>
            <a:noFill/>
          </a:ln>
          <a:effectLst/>
        </p:spPr>
      </p:pic>
      <p:pic>
        <p:nvPicPr>
          <p:cNvPr id="21" name="Picture 20" descr="shutterstock_153957728.jpg"/>
          <p:cNvPicPr>
            <a:picLocks noChangeAspect="1"/>
          </p:cNvPicPr>
          <p:nvPr userDrawn="1"/>
        </p:nvPicPr>
        <p:blipFill rotWithShape="1">
          <a:blip r:embed="rId18" cstate="print">
            <a:extLst>
              <a:ext uri="{28A0092B-C50C-407E-A947-70E740481C1C}">
                <a14:useLocalDpi xmlns:a14="http://schemas.microsoft.com/office/drawing/2010/main" val="0"/>
              </a:ext>
            </a:extLst>
          </a:blip>
          <a:srcRect l="3159" r="1819"/>
          <a:stretch/>
        </p:blipFill>
        <p:spPr>
          <a:xfrm>
            <a:off x="7452321" y="5085184"/>
            <a:ext cx="1439333" cy="1080120"/>
          </a:xfrm>
          <a:prstGeom prst="roundRect">
            <a:avLst>
              <a:gd name="adj" fmla="val 8594"/>
            </a:avLst>
          </a:prstGeom>
          <a:solidFill>
            <a:srgbClr val="FFFFFF">
              <a:shade val="85000"/>
            </a:srgbClr>
          </a:solidFill>
          <a:ln>
            <a:noFill/>
          </a:ln>
          <a:effectLst/>
        </p:spPr>
      </p:pic>
      <p:pic>
        <p:nvPicPr>
          <p:cNvPr id="4" name="Picture 3" descr="Untitled-1.png"/>
          <p:cNvPicPr>
            <a:picLocks noChangeAspect="1"/>
          </p:cNvPicPr>
          <p:nvPr userDrawn="1"/>
        </p:nvPicPr>
        <p:blipFill rotWithShape="1">
          <a:blip r:embed="rId19">
            <a:extLst>
              <a:ext uri="{28A0092B-C50C-407E-A947-70E740481C1C}">
                <a14:useLocalDpi xmlns:a14="http://schemas.microsoft.com/office/drawing/2010/main" val="0"/>
              </a:ext>
            </a:extLst>
          </a:blip>
          <a:srcRect l="4682" r="3962"/>
          <a:stretch/>
        </p:blipFill>
        <p:spPr>
          <a:xfrm>
            <a:off x="0" y="6344227"/>
            <a:ext cx="9144000" cy="544883"/>
          </a:xfrm>
          <a:prstGeom prst="rect">
            <a:avLst/>
          </a:prstGeom>
        </p:spPr>
      </p:pic>
      <p:pic>
        <p:nvPicPr>
          <p:cNvPr id="2" name="Picture 1" descr="MyWealthInvest_Logo_LS_rbg.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16217" y="260650"/>
            <a:ext cx="2448272" cy="781363"/>
          </a:xfrm>
          <a:prstGeom prst="rect">
            <a:avLst/>
          </a:prstGeom>
        </p:spPr>
      </p:pic>
    </p:spTree>
    <p:extLst>
      <p:ext uri="{BB962C8B-B14F-4D97-AF65-F5344CB8AC3E}">
        <p14:creationId xmlns:p14="http://schemas.microsoft.com/office/powerpoint/2010/main" val="20200802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algn="l" rtl="0" eaLnBrk="1" latinLnBrk="0" hangingPunct="1">
        <a:spcBef>
          <a:spcPct val="0"/>
        </a:spcBef>
        <a:buNone/>
        <a:defRPr kumimoji="0" sz="2400" b="1" kern="1200" cap="all" baseline="0">
          <a:solidFill>
            <a:srgbClr val="05722E"/>
          </a:solidFill>
          <a:effectLst>
            <a:reflection blurRad="12700" stA="48000" endA="300" endPos="55000" dir="5400000" sy="-90000" algn="bl" rotWithShape="0"/>
          </a:effectLst>
          <a:latin typeface="Arial" pitchFamily="34" charset="0"/>
          <a:ea typeface="+mj-ea"/>
          <a:cs typeface="Arial" pitchFamily="34" charset="0"/>
        </a:defRPr>
      </a:lvl1pPr>
    </p:titleStyle>
    <p:bodyStyle>
      <a:lvl1pPr marL="0" indent="0" algn="l" rtl="0" eaLnBrk="1" latinLnBrk="0" hangingPunct="1">
        <a:spcBef>
          <a:spcPct val="20000"/>
        </a:spcBef>
        <a:buClr>
          <a:srgbClr val="880000"/>
        </a:buClr>
        <a:buSzPct val="70000"/>
        <a:buFont typeface="Wingdings" pitchFamily="2" charset="2"/>
        <a:buNone/>
        <a:defRPr kumimoji="0" sz="2400" kern="1200" baseline="0">
          <a:solidFill>
            <a:srgbClr val="BBA887"/>
          </a:solidFill>
          <a:latin typeface="Arial" pitchFamily="34" charset="0"/>
          <a:ea typeface="+mn-ea"/>
          <a:cs typeface="Arial" pitchFamily="34" charset="0"/>
        </a:defRPr>
      </a:lvl1pPr>
      <a:lvl2pPr marL="557213" indent="-214313" algn="l" rtl="0" eaLnBrk="1" latinLnBrk="0" hangingPunct="1">
        <a:spcBef>
          <a:spcPct val="20000"/>
        </a:spcBef>
        <a:buClr>
          <a:schemeClr val="accent1"/>
        </a:buClr>
        <a:buSzPct val="70000"/>
        <a:buFont typeface="Arial" pitchFamily="34" charset="0"/>
        <a:buChar char="•"/>
        <a:defRPr kumimoji="0" sz="2100" kern="1200">
          <a:solidFill>
            <a:schemeClr val="tx1"/>
          </a:solidFill>
          <a:latin typeface="Arial" pitchFamily="34" charset="0"/>
          <a:ea typeface="+mn-ea"/>
          <a:cs typeface="Arial" pitchFamily="34" charset="0"/>
        </a:defRPr>
      </a:lvl2pPr>
      <a:lvl3pPr marL="857250" indent="-17145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Arial" pitchFamily="34" charset="0"/>
          <a:ea typeface="+mn-ea"/>
          <a:cs typeface="Arial" pitchFamily="34" charset="0"/>
        </a:defRPr>
      </a:lvl3pPr>
      <a:lvl4pPr marL="1200150" indent="-171450" algn="l" rtl="0" eaLnBrk="1" latinLnBrk="0" hangingPunct="1">
        <a:spcBef>
          <a:spcPct val="20000"/>
        </a:spcBef>
        <a:buClr>
          <a:schemeClr val="accent1"/>
        </a:buClr>
        <a:buSzPct val="70000"/>
        <a:buFont typeface="Arial" pitchFamily="34" charset="0"/>
        <a:buChar char="•"/>
        <a:defRPr kumimoji="0" sz="1500" kern="1200">
          <a:solidFill>
            <a:schemeClr val="tx1"/>
          </a:solidFill>
          <a:latin typeface="Arial" pitchFamily="34" charset="0"/>
          <a:ea typeface="+mn-ea"/>
          <a:cs typeface="Arial" pitchFamily="34" charset="0"/>
        </a:defRPr>
      </a:lvl4pPr>
      <a:lvl5pPr marL="1543050" indent="-171450" algn="l" rtl="0" eaLnBrk="1" latinLnBrk="0" hangingPunct="1">
        <a:spcBef>
          <a:spcPct val="20000"/>
        </a:spcBef>
        <a:buClr>
          <a:schemeClr val="accent1"/>
        </a:buClr>
        <a:buSzPct val="60000"/>
        <a:buFont typeface="Arial" pitchFamily="34" charset="0"/>
        <a:buChar char="•"/>
        <a:defRPr kumimoji="0" sz="1350" kern="1200">
          <a:solidFill>
            <a:schemeClr val="tx1"/>
          </a:solidFill>
          <a:latin typeface="Arial" pitchFamily="34" charset="0"/>
          <a:ea typeface="+mn-ea"/>
          <a:cs typeface="Arial" pitchFamily="34" charset="0"/>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794" y="1772816"/>
            <a:ext cx="8686800" cy="792087"/>
          </a:xfrm>
        </p:spPr>
        <p:txBody>
          <a:bodyPr>
            <a:normAutofit/>
          </a:bodyPr>
          <a:lstStyle/>
          <a:p>
            <a:r>
              <a:rPr lang="en-ZA" sz="2000" dirty="0"/>
              <a:t>Product offering</a:t>
            </a:r>
          </a:p>
        </p:txBody>
      </p:sp>
      <p:sp>
        <p:nvSpPr>
          <p:cNvPr id="5" name="Text Placeholder 4">
            <a:extLst>
              <a:ext uri="{FF2B5EF4-FFF2-40B4-BE49-F238E27FC236}">
                <a16:creationId xmlns:a16="http://schemas.microsoft.com/office/drawing/2014/main" id="{D8FA353D-9955-A347-BD05-3E22FDC62990}"/>
              </a:ext>
            </a:extLst>
          </p:cNvPr>
          <p:cNvSpPr>
            <a:spLocks noGrp="1"/>
          </p:cNvSpPr>
          <p:nvPr>
            <p:ph type="body" idx="1"/>
          </p:nvPr>
        </p:nvSpPr>
        <p:spPr>
          <a:xfrm>
            <a:off x="521466" y="404664"/>
            <a:ext cx="8405842" cy="1219200"/>
          </a:xfrm>
        </p:spPr>
        <p:txBody>
          <a:bodyPr>
            <a:normAutofit/>
          </a:bodyPr>
          <a:lstStyle/>
          <a:p>
            <a:r>
              <a:rPr lang="en-US" b="1" dirty="0">
                <a:solidFill>
                  <a:schemeClr val="tx1"/>
                </a:solidFill>
              </a:rPr>
              <a:t> Regenesys Investment Fund (Pty) Ltd T/A MyWealth Investments</a:t>
            </a:r>
          </a:p>
        </p:txBody>
      </p:sp>
      <p:sp>
        <p:nvSpPr>
          <p:cNvPr id="6" name="Footer Placeholder 5">
            <a:extLst>
              <a:ext uri="{FF2B5EF4-FFF2-40B4-BE49-F238E27FC236}">
                <a16:creationId xmlns:a16="http://schemas.microsoft.com/office/drawing/2014/main" id="{1FF66B34-643D-B140-94BB-2B409A3002E3}"/>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6E25-3AF7-4C42-9B75-94C1DC57839C}"/>
              </a:ext>
            </a:extLst>
          </p:cNvPr>
          <p:cNvSpPr>
            <a:spLocks noGrp="1"/>
          </p:cNvSpPr>
          <p:nvPr>
            <p:ph type="title"/>
          </p:nvPr>
        </p:nvSpPr>
        <p:spPr/>
        <p:txBody>
          <a:bodyPr>
            <a:normAutofit/>
          </a:bodyPr>
          <a:lstStyle/>
          <a:p>
            <a:r>
              <a:rPr lang="en-US" sz="2000" dirty="0"/>
              <a:t>disclosure</a:t>
            </a:r>
          </a:p>
        </p:txBody>
      </p:sp>
      <p:sp>
        <p:nvSpPr>
          <p:cNvPr id="3" name="Content Placeholder 2">
            <a:extLst>
              <a:ext uri="{FF2B5EF4-FFF2-40B4-BE49-F238E27FC236}">
                <a16:creationId xmlns:a16="http://schemas.microsoft.com/office/drawing/2014/main" id="{241C6D9E-59AE-4872-960C-03238445C994}"/>
              </a:ext>
            </a:extLst>
          </p:cNvPr>
          <p:cNvSpPr>
            <a:spLocks noGrp="1"/>
          </p:cNvSpPr>
          <p:nvPr>
            <p:ph idx="1"/>
          </p:nvPr>
        </p:nvSpPr>
        <p:spPr>
          <a:xfrm>
            <a:off x="304800" y="1628800"/>
            <a:ext cx="7003504" cy="4752528"/>
          </a:xfrm>
        </p:spPr>
        <p:txBody>
          <a:bodyPr>
            <a:normAutofit fontScale="92500" lnSpcReduction="20000"/>
          </a:bodyPr>
          <a:lstStyle/>
          <a:p>
            <a:pPr marL="457200" indent="-457200" algn="just">
              <a:buFont typeface="Wingdings" panose="05000000000000000000" pitchFamily="2" charset="2"/>
              <a:buChar char="ü"/>
            </a:pPr>
            <a:r>
              <a:rPr lang="en-US" sz="1600" dirty="0">
                <a:solidFill>
                  <a:schemeClr val="tx2"/>
                </a:solidFill>
              </a:rPr>
              <a:t>Regenesys Investment Fund (Pty) Ltd is a wholly owned subsidiary of Regenesys Business School, trading as </a:t>
            </a:r>
            <a:r>
              <a:rPr lang="en-US" sz="1600" b="1" dirty="0">
                <a:solidFill>
                  <a:schemeClr val="tx2"/>
                </a:solidFill>
              </a:rPr>
              <a:t>MyWealth Investments</a:t>
            </a:r>
            <a:r>
              <a:rPr lang="en-US" sz="1600" dirty="0">
                <a:solidFill>
                  <a:schemeClr val="tx2"/>
                </a:solidFill>
              </a:rPr>
              <a:t>, an authorised financial services provider, </a:t>
            </a:r>
            <a:r>
              <a:rPr lang="en-US" sz="1600" b="1" dirty="0">
                <a:solidFill>
                  <a:schemeClr val="tx2"/>
                </a:solidFill>
              </a:rPr>
              <a:t>FSP 45214 </a:t>
            </a:r>
            <a:r>
              <a:rPr lang="en-US" sz="1600" dirty="0">
                <a:solidFill>
                  <a:schemeClr val="tx2"/>
                </a:solidFill>
              </a:rPr>
              <a:t>and a registered credit provider, NCR number </a:t>
            </a:r>
            <a:r>
              <a:rPr lang="en-US" sz="1600" b="1" dirty="0">
                <a:solidFill>
                  <a:schemeClr val="tx2"/>
                </a:solidFill>
              </a:rPr>
              <a:t>NCRCP 10082.</a:t>
            </a:r>
            <a:endParaRPr lang="en-US" sz="1600" dirty="0">
              <a:solidFill>
                <a:schemeClr val="tx2"/>
              </a:solidFill>
            </a:endParaRPr>
          </a:p>
          <a:p>
            <a:pPr algn="just"/>
            <a:endParaRPr lang="en-US" sz="1600" dirty="0">
              <a:solidFill>
                <a:schemeClr val="tx2"/>
              </a:solidFill>
            </a:endParaRPr>
          </a:p>
          <a:p>
            <a:pPr marL="457200" indent="-457200" algn="just">
              <a:buFont typeface="Wingdings" panose="05000000000000000000" pitchFamily="2" charset="2"/>
              <a:buChar char="ü"/>
            </a:pPr>
            <a:r>
              <a:rPr lang="en-US" sz="1600" dirty="0" err="1">
                <a:solidFill>
                  <a:schemeClr val="tx2"/>
                </a:solidFill>
              </a:rPr>
              <a:t>Dr</a:t>
            </a:r>
            <a:r>
              <a:rPr lang="en-US" sz="1600" dirty="0">
                <a:solidFill>
                  <a:schemeClr val="tx2"/>
                </a:solidFill>
              </a:rPr>
              <a:t> Marko </a:t>
            </a:r>
            <a:r>
              <a:rPr lang="en-US" sz="1600" dirty="0" err="1">
                <a:solidFill>
                  <a:schemeClr val="tx2"/>
                </a:solidFill>
              </a:rPr>
              <a:t>Saravanja</a:t>
            </a:r>
            <a:r>
              <a:rPr lang="en-US" sz="1600" dirty="0">
                <a:solidFill>
                  <a:schemeClr val="tx2"/>
                </a:solidFill>
              </a:rPr>
              <a:t> acts as Director.</a:t>
            </a:r>
          </a:p>
          <a:p>
            <a:pPr marL="457200" indent="-457200" algn="just">
              <a:buFont typeface="Wingdings" panose="05000000000000000000" pitchFamily="2" charset="2"/>
              <a:buChar char="ü"/>
            </a:pPr>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The representative of the company is Annatjie van Rooyen.</a:t>
            </a:r>
          </a:p>
          <a:p>
            <a:pPr algn="just"/>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Annatjie van Rooyen acts as Key Individual and CEO.</a:t>
            </a:r>
          </a:p>
          <a:p>
            <a:pPr algn="just"/>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Roeleen van den Heever, Director of Finance is responsible for the finance portfolio of the company as well as other business consultancy services.  She is also involved in the development of the </a:t>
            </a:r>
            <a:r>
              <a:rPr lang="en-US" sz="1600" dirty="0" err="1">
                <a:solidFill>
                  <a:schemeClr val="tx2"/>
                </a:solidFill>
              </a:rPr>
              <a:t>BCompt</a:t>
            </a:r>
            <a:r>
              <a:rPr lang="en-US" sz="1600" dirty="0">
                <a:solidFill>
                  <a:schemeClr val="tx2"/>
                </a:solidFill>
              </a:rPr>
              <a:t> </a:t>
            </a:r>
            <a:r>
              <a:rPr lang="en-US" sz="1600" dirty="0" err="1">
                <a:solidFill>
                  <a:schemeClr val="tx2"/>
                </a:solidFill>
              </a:rPr>
              <a:t>programme</a:t>
            </a:r>
            <a:r>
              <a:rPr lang="en-US" sz="1600" dirty="0">
                <a:solidFill>
                  <a:schemeClr val="tx2"/>
                </a:solidFill>
              </a:rPr>
              <a:t> at </a:t>
            </a:r>
            <a:r>
              <a:rPr lang="en-US" sz="1600" dirty="0" err="1">
                <a:solidFill>
                  <a:schemeClr val="tx2"/>
                </a:solidFill>
              </a:rPr>
              <a:t>Regenesys</a:t>
            </a:r>
            <a:r>
              <a:rPr lang="en-US" sz="1600" dirty="0">
                <a:solidFill>
                  <a:schemeClr val="tx2"/>
                </a:solidFill>
              </a:rPr>
              <a:t> Business School.</a:t>
            </a:r>
          </a:p>
          <a:p>
            <a:pPr marL="457200" indent="-457200" algn="just">
              <a:buFont typeface="Wingdings" panose="05000000000000000000" pitchFamily="2" charset="2"/>
              <a:buChar char="ü"/>
            </a:pPr>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Neelan </a:t>
            </a:r>
            <a:r>
              <a:rPr lang="en-US" sz="1600" dirty="0" err="1">
                <a:solidFill>
                  <a:schemeClr val="tx2"/>
                </a:solidFill>
              </a:rPr>
              <a:t>Gungudoo’s</a:t>
            </a:r>
            <a:r>
              <a:rPr lang="en-US" sz="1600" dirty="0">
                <a:solidFill>
                  <a:schemeClr val="tx2"/>
                </a:solidFill>
              </a:rPr>
              <a:t> is a representative of </a:t>
            </a:r>
            <a:r>
              <a:rPr lang="en-US" sz="1600" dirty="0" err="1">
                <a:solidFill>
                  <a:schemeClr val="tx2"/>
                </a:solidFill>
              </a:rPr>
              <a:t>MyWealth</a:t>
            </a:r>
            <a:r>
              <a:rPr lang="en-US" sz="1600" dirty="0">
                <a:solidFill>
                  <a:schemeClr val="tx2"/>
                </a:solidFill>
              </a:rPr>
              <a:t> Investments and responsible for trading and new business development.</a:t>
            </a:r>
          </a:p>
          <a:p>
            <a:pPr marL="457200" indent="-457200" algn="just">
              <a:buFont typeface="Wingdings" panose="05000000000000000000" pitchFamily="2" charset="2"/>
              <a:buChar char="ü"/>
            </a:pPr>
            <a:endParaRPr lang="en-US" sz="1600" dirty="0">
              <a:solidFill>
                <a:schemeClr val="tx2"/>
              </a:solidFill>
            </a:endParaRPr>
          </a:p>
          <a:p>
            <a:pPr marL="457200" indent="-457200" algn="just">
              <a:buFont typeface="Wingdings" panose="05000000000000000000" pitchFamily="2" charset="2"/>
              <a:buChar char="ü"/>
            </a:pPr>
            <a:r>
              <a:rPr lang="en-US" sz="1600" dirty="0">
                <a:solidFill>
                  <a:schemeClr val="tx2"/>
                </a:solidFill>
              </a:rPr>
              <a:t>Jenny Erasmus, is responsible for wealth management and internal compliance.</a:t>
            </a:r>
          </a:p>
          <a:p>
            <a:endParaRPr lang="en-US" sz="1400" dirty="0">
              <a:solidFill>
                <a:schemeClr val="tx2"/>
              </a:solidFill>
            </a:endParaRPr>
          </a:p>
        </p:txBody>
      </p:sp>
      <p:sp>
        <p:nvSpPr>
          <p:cNvPr id="7" name="Footer Placeholder 5">
            <a:extLst>
              <a:ext uri="{FF2B5EF4-FFF2-40B4-BE49-F238E27FC236}">
                <a16:creationId xmlns:a16="http://schemas.microsoft.com/office/drawing/2014/main" id="{55317432-B1CA-FE46-880E-6DA5D24FF48D}"/>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25006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a:t>Role Players</a:t>
            </a:r>
            <a:br>
              <a:rPr lang="en-ZA" sz="2000" dirty="0"/>
            </a:br>
            <a:endParaRPr lang="en-ZA" sz="2000" dirty="0"/>
          </a:p>
        </p:txBody>
      </p:sp>
      <p:sp>
        <p:nvSpPr>
          <p:cNvPr id="5" name="TextBox 4">
            <a:extLst>
              <a:ext uri="{FF2B5EF4-FFF2-40B4-BE49-F238E27FC236}">
                <a16:creationId xmlns:a16="http://schemas.microsoft.com/office/drawing/2014/main" id="{7D09D374-794F-D643-B8A1-4B95E9F1D2C9}"/>
              </a:ext>
            </a:extLst>
          </p:cNvPr>
          <p:cNvSpPr txBox="1"/>
          <p:nvPr/>
        </p:nvSpPr>
        <p:spPr>
          <a:xfrm>
            <a:off x="214282" y="1124744"/>
            <a:ext cx="8606190" cy="2523768"/>
          </a:xfrm>
          <a:prstGeom prst="rect">
            <a:avLst/>
          </a:prstGeom>
          <a:noFill/>
        </p:spPr>
        <p:txBody>
          <a:bodyPr wrap="square" rtlCol="0">
            <a:spAutoFit/>
          </a:bodyPr>
          <a:lstStyle/>
          <a:p>
            <a:endParaRPr lang="en-US" sz="1400" b="1" dirty="0"/>
          </a:p>
          <a:p>
            <a:pPr algn="just"/>
            <a:r>
              <a:rPr lang="en-US" sz="1600" b="1" dirty="0">
                <a:latin typeface="Arial" panose="020B0604020202020204" pitchFamily="34" charset="0"/>
                <a:cs typeface="Arial" panose="020B0604020202020204" pitchFamily="34" charset="0"/>
              </a:rPr>
              <a:t>Annatjie van Rooyen (Representative &amp; Key Individual)</a:t>
            </a:r>
          </a:p>
          <a:p>
            <a:pPr algn="just"/>
            <a:endParaRPr lang="en-US"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1600" dirty="0">
                <a:latin typeface="Arial" panose="020B0604020202020204" pitchFamily="34" charset="0"/>
                <a:cs typeface="Arial" panose="020B0604020202020204" pitchFamily="34" charset="0"/>
              </a:rPr>
              <a:t>A team of highly skilled individuals under the leadership of Annatjie van Rooyen offers a wide range of investment and insurance products.</a:t>
            </a:r>
          </a:p>
          <a:p>
            <a:pPr marL="285750" indent="-285750" algn="just">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600" dirty="0">
                <a:latin typeface="Arial" panose="020B0604020202020204" pitchFamily="34" charset="0"/>
                <a:cs typeface="Arial" panose="020B0604020202020204" pitchFamily="34" charset="0"/>
              </a:rPr>
              <a:t>Equity portfolios are managed by Annatjie van Rooyen who has more than 20 years of financial markets experience and has successfully managed a hedge fund as well as private clients’ portfolios.</a:t>
            </a:r>
          </a:p>
          <a:p>
            <a:pPr marL="285750" indent="-285750" algn="just">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p:txBody>
      </p:sp>
      <p:sp>
        <p:nvSpPr>
          <p:cNvPr id="7" name="Footer Placeholder 5">
            <a:extLst>
              <a:ext uri="{FF2B5EF4-FFF2-40B4-BE49-F238E27FC236}">
                <a16:creationId xmlns:a16="http://schemas.microsoft.com/office/drawing/2014/main" id="{BAF514CB-273A-9A4C-B2D9-403063391ABF}"/>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9FA6-EB82-074E-9741-BE852E29E3E2}"/>
              </a:ext>
            </a:extLst>
          </p:cNvPr>
          <p:cNvSpPr>
            <a:spLocks noGrp="1"/>
          </p:cNvSpPr>
          <p:nvPr>
            <p:ph type="title"/>
          </p:nvPr>
        </p:nvSpPr>
        <p:spPr/>
        <p:txBody>
          <a:bodyPr>
            <a:normAutofit/>
          </a:bodyPr>
          <a:lstStyle/>
          <a:p>
            <a:r>
              <a:rPr lang="en-US" sz="2000" dirty="0"/>
              <a:t>PRODUCT OFFERING</a:t>
            </a:r>
          </a:p>
        </p:txBody>
      </p:sp>
      <p:sp>
        <p:nvSpPr>
          <p:cNvPr id="4" name="Content Placeholder 2">
            <a:extLst>
              <a:ext uri="{FF2B5EF4-FFF2-40B4-BE49-F238E27FC236}">
                <a16:creationId xmlns:a16="http://schemas.microsoft.com/office/drawing/2014/main" id="{C4085D8B-3491-4616-BFF7-246E5A065869}"/>
              </a:ext>
            </a:extLst>
          </p:cNvPr>
          <p:cNvSpPr txBox="1">
            <a:spLocks/>
          </p:cNvSpPr>
          <p:nvPr/>
        </p:nvSpPr>
        <p:spPr>
          <a:xfrm>
            <a:off x="539552" y="928949"/>
            <a:ext cx="3456384" cy="6045300"/>
          </a:xfrm>
          <a:prstGeom prst="rect">
            <a:avLst/>
          </a:prstGeom>
        </p:spPr>
        <p:txBody>
          <a:bodyPr>
            <a:noAutofit/>
          </a:bodyPr>
          <a:lstStyle>
            <a:lvl1pPr marL="0" indent="0" algn="l" rtl="0" eaLnBrk="1" latinLnBrk="0" hangingPunct="1">
              <a:spcBef>
                <a:spcPct val="20000"/>
              </a:spcBef>
              <a:buClr>
                <a:srgbClr val="880000"/>
              </a:buClr>
              <a:buSzPct val="70000"/>
              <a:buFont typeface="Wingdings" pitchFamily="2" charset="2"/>
              <a:buNone/>
              <a:defRPr kumimoji="0" sz="3200" kern="1200" baseline="0">
                <a:solidFill>
                  <a:srgbClr val="BBA887"/>
                </a:solidFill>
                <a:latin typeface="Arial" pitchFamily="34" charset="0"/>
                <a:ea typeface="+mn-ea"/>
                <a:cs typeface="Arial" pitchFamily="34" charset="0"/>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1"/>
                </a:solidFill>
                <a:latin typeface="Arial" pitchFamily="34" charset="0"/>
                <a:ea typeface="+mn-ea"/>
                <a:cs typeface="Arial" pitchFamily="34" charset="0"/>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1"/>
                </a:solidFill>
                <a:latin typeface="Arial" pitchFamily="34" charset="0"/>
                <a:ea typeface="+mn-ea"/>
                <a:cs typeface="Arial" pitchFamily="34" charset="0"/>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Arial" pitchFamily="34" charset="0"/>
                <a:ea typeface="+mn-ea"/>
                <a:cs typeface="Arial" pitchFamily="34" charset="0"/>
              </a:defRPr>
            </a:lvl4pPr>
            <a:lvl5pPr marL="2057400" indent="-228600" algn="l" rtl="0" eaLnBrk="1" latinLnBrk="0" hangingPunct="1">
              <a:spcBef>
                <a:spcPct val="20000"/>
              </a:spcBef>
              <a:buClr>
                <a:schemeClr val="accent1"/>
              </a:buClr>
              <a:buSzPct val="60000"/>
              <a:buFont typeface="Arial" pitchFamily="34" charset="0"/>
              <a:buChar char="•"/>
              <a:defRPr kumimoji="0" sz="1800" kern="1200">
                <a:solidFill>
                  <a:schemeClr val="tx1"/>
                </a:solidFill>
                <a:latin typeface="Arial" pitchFamily="34" charset="0"/>
                <a:ea typeface="+mn-ea"/>
                <a:cs typeface="Arial"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defTabSz="685800"/>
            <a:r>
              <a:rPr lang="en-US" sz="1600" b="1" dirty="0">
                <a:solidFill>
                  <a:prstClr val="black"/>
                </a:solidFill>
              </a:rPr>
              <a:t>Discretionary portfolio</a:t>
            </a:r>
          </a:p>
          <a:p>
            <a:pPr defTabSz="685800"/>
            <a:endParaRPr lang="en-US" sz="1000" b="1" dirty="0">
              <a:solidFill>
                <a:prstClr val="black"/>
              </a:solidFill>
            </a:endParaRPr>
          </a:p>
          <a:p>
            <a:pPr defTabSz="685800"/>
            <a:r>
              <a:rPr lang="en-US" sz="1600" b="1" dirty="0">
                <a:solidFill>
                  <a:prstClr val="black"/>
                </a:solidFill>
              </a:rPr>
              <a:t>Non-discretionary portfolio</a:t>
            </a:r>
          </a:p>
          <a:p>
            <a:pPr defTabSz="685800"/>
            <a:endParaRPr lang="en-US" sz="1000" b="1" dirty="0">
              <a:solidFill>
                <a:prstClr val="black"/>
              </a:solidFill>
            </a:endParaRPr>
          </a:p>
          <a:p>
            <a:pPr defTabSz="685800"/>
            <a:r>
              <a:rPr lang="en-US" sz="1600" b="1" dirty="0">
                <a:solidFill>
                  <a:prstClr val="black"/>
                </a:solidFill>
              </a:rPr>
              <a:t>Online Share Trading</a:t>
            </a:r>
          </a:p>
          <a:p>
            <a:pPr marL="285750" indent="-285750" defTabSz="685800">
              <a:buClrTx/>
              <a:buSzPct val="100000"/>
              <a:buFont typeface="Wingdings" panose="05000000000000000000" pitchFamily="2" charset="2"/>
              <a:buChar char="ü"/>
            </a:pPr>
            <a:r>
              <a:rPr lang="en-US" sz="1400" dirty="0">
                <a:solidFill>
                  <a:prstClr val="black"/>
                </a:solidFill>
              </a:rPr>
              <a:t>Share Investing</a:t>
            </a:r>
          </a:p>
          <a:p>
            <a:pPr marL="285750" indent="-285750" defTabSz="685800">
              <a:buClrTx/>
              <a:buSzPct val="100000"/>
              <a:buFont typeface="Wingdings" panose="05000000000000000000" pitchFamily="2" charset="2"/>
              <a:buChar char="ü"/>
            </a:pPr>
            <a:r>
              <a:rPr lang="en-US" sz="1400" dirty="0">
                <a:solidFill>
                  <a:prstClr val="black"/>
                </a:solidFill>
              </a:rPr>
              <a:t>CFD’s on Currency Pairs, Indices, Cryptocurrencies and Equities (JSE listed, FTSE listed, and S&amp;P listed)</a:t>
            </a:r>
          </a:p>
          <a:p>
            <a:pPr marL="265113" defTabSz="685800">
              <a:tabLst>
                <a:tab pos="712788" algn="l"/>
              </a:tabLst>
            </a:pPr>
            <a:r>
              <a:rPr lang="en-ZA" sz="800" i="1" dirty="0"/>
              <a:t>Risk Warning: CFDs are complex instruments and leveraged products and can result in losses that exceed initial deposits. Please ensure you fully understand the risks and take care to manage your exposure and seek independent advice if necessary.</a:t>
            </a:r>
            <a:endParaRPr lang="en-US" sz="800" b="1" dirty="0">
              <a:solidFill>
                <a:prstClr val="black"/>
              </a:solidFill>
            </a:endParaRPr>
          </a:p>
          <a:p>
            <a:pPr defTabSz="685800"/>
            <a:endParaRPr lang="en-US" sz="500" b="1" dirty="0">
              <a:solidFill>
                <a:prstClr val="black"/>
              </a:solidFill>
            </a:endParaRPr>
          </a:p>
          <a:p>
            <a:pPr defTabSz="685800"/>
            <a:r>
              <a:rPr lang="en-US" sz="1600" b="1" dirty="0">
                <a:solidFill>
                  <a:prstClr val="black"/>
                </a:solidFill>
              </a:rPr>
              <a:t>Investment Academy</a:t>
            </a:r>
          </a:p>
          <a:p>
            <a:pPr marL="285750" indent="-285750" defTabSz="685800">
              <a:buClrTx/>
              <a:buSzPct val="100000"/>
              <a:buFont typeface="Wingdings" panose="05000000000000000000" pitchFamily="2" charset="2"/>
              <a:buChar char="ü"/>
            </a:pPr>
            <a:r>
              <a:rPr lang="en-US" sz="1200" dirty="0">
                <a:solidFill>
                  <a:prstClr val="black"/>
                </a:solidFill>
              </a:rPr>
              <a:t>Trading and Investments</a:t>
            </a:r>
          </a:p>
          <a:p>
            <a:pPr marL="285750" indent="-285750" defTabSz="685800">
              <a:buClrTx/>
              <a:buSzPct val="100000"/>
              <a:buFont typeface="Wingdings" panose="05000000000000000000" pitchFamily="2" charset="2"/>
              <a:buChar char="ü"/>
            </a:pPr>
            <a:r>
              <a:rPr lang="en-ZA" sz="1200" b="0" i="0" dirty="0">
                <a:solidFill>
                  <a:srgbClr val="212121"/>
                </a:solidFill>
                <a:effectLst/>
              </a:rPr>
              <a:t>Different Forms of Derivatives</a:t>
            </a:r>
          </a:p>
          <a:p>
            <a:pPr marL="285750" indent="-285750" defTabSz="685800">
              <a:buClrTx/>
              <a:buSzPct val="100000"/>
              <a:buFont typeface="Wingdings" panose="05000000000000000000" pitchFamily="2" charset="2"/>
              <a:buChar char="ü"/>
            </a:pPr>
            <a:r>
              <a:rPr lang="en-ZA" sz="1200" b="0" i="0" dirty="0">
                <a:solidFill>
                  <a:srgbClr val="212121"/>
                </a:solidFill>
                <a:effectLst/>
              </a:rPr>
              <a:t>CFD Trading Guidelines</a:t>
            </a:r>
          </a:p>
          <a:p>
            <a:pPr marL="285750" indent="-285750" defTabSz="685800">
              <a:buClrTx/>
              <a:buSzPct val="100000"/>
              <a:buFont typeface="Wingdings" panose="05000000000000000000" pitchFamily="2" charset="2"/>
              <a:buChar char="ü"/>
            </a:pPr>
            <a:r>
              <a:rPr lang="en-ZA" sz="1200" b="0" i="0" dirty="0">
                <a:solidFill>
                  <a:srgbClr val="212121"/>
                </a:solidFill>
                <a:effectLst/>
              </a:rPr>
              <a:t>Futures Trading Guide</a:t>
            </a:r>
          </a:p>
          <a:p>
            <a:pPr marL="285750" indent="-285750" defTabSz="685800">
              <a:buClrTx/>
              <a:buSzPct val="100000"/>
              <a:buFont typeface="Wingdings" panose="05000000000000000000" pitchFamily="2" charset="2"/>
              <a:buChar char="ü"/>
            </a:pPr>
            <a:r>
              <a:rPr lang="en-ZA" sz="1200" b="0" i="0" dirty="0">
                <a:solidFill>
                  <a:srgbClr val="212121"/>
                </a:solidFill>
                <a:effectLst/>
              </a:rPr>
              <a:t>Fundamental Analysis</a:t>
            </a:r>
          </a:p>
          <a:p>
            <a:pPr marL="285750" indent="-285750" defTabSz="685800">
              <a:buClrTx/>
              <a:buSzPct val="100000"/>
              <a:buFont typeface="Wingdings" panose="05000000000000000000" pitchFamily="2" charset="2"/>
              <a:buChar char="ü"/>
            </a:pPr>
            <a:r>
              <a:rPr lang="en-ZA" sz="1200" b="0" i="0" dirty="0">
                <a:solidFill>
                  <a:srgbClr val="212121"/>
                </a:solidFill>
                <a:effectLst/>
              </a:rPr>
              <a:t>Equity Valuation Models</a:t>
            </a:r>
          </a:p>
          <a:p>
            <a:pPr marL="285750" indent="-285750" defTabSz="685800">
              <a:buClrTx/>
              <a:buSzPct val="100000"/>
              <a:buFont typeface="Wingdings" panose="05000000000000000000" pitchFamily="2" charset="2"/>
              <a:buChar char="ü"/>
            </a:pPr>
            <a:r>
              <a:rPr lang="en-ZA" sz="1200" b="0" i="0" dirty="0">
                <a:solidFill>
                  <a:srgbClr val="212121"/>
                </a:solidFill>
                <a:effectLst/>
              </a:rPr>
              <a:t>Introduction to Forex Trading</a:t>
            </a:r>
          </a:p>
          <a:p>
            <a:pPr marL="285750" indent="-285750" defTabSz="685800">
              <a:buClrTx/>
              <a:buSzPct val="100000"/>
              <a:buFont typeface="Wingdings" panose="05000000000000000000" pitchFamily="2" charset="2"/>
              <a:buChar char="ü"/>
            </a:pPr>
            <a:r>
              <a:rPr lang="en-ZA" sz="1200" b="0" i="0" dirty="0">
                <a:solidFill>
                  <a:srgbClr val="212121"/>
                </a:solidFill>
                <a:effectLst/>
              </a:rPr>
              <a:t>Technical Analysis</a:t>
            </a:r>
          </a:p>
          <a:p>
            <a:pPr marL="285750" indent="-285750" defTabSz="685800">
              <a:buFont typeface="Wingdings" panose="05000000000000000000" pitchFamily="2" charset="2"/>
              <a:buChar char="ü"/>
            </a:pPr>
            <a:endParaRPr lang="en-ZA" sz="100" b="0" i="0" dirty="0">
              <a:solidFill>
                <a:srgbClr val="212121"/>
              </a:solidFill>
              <a:effectLst/>
            </a:endParaRPr>
          </a:p>
          <a:p>
            <a:pPr defTabSz="685800"/>
            <a:endParaRPr lang="en-US" sz="500" b="1" dirty="0">
              <a:solidFill>
                <a:prstClr val="black"/>
              </a:solidFill>
            </a:endParaRPr>
          </a:p>
          <a:p>
            <a:pPr defTabSz="685800"/>
            <a:r>
              <a:rPr lang="en-US" sz="1600" b="1" dirty="0">
                <a:solidFill>
                  <a:prstClr val="black"/>
                </a:solidFill>
              </a:rPr>
              <a:t>Global Management Services</a:t>
            </a:r>
          </a:p>
          <a:p>
            <a:pPr defTabSz="685800"/>
            <a:endParaRPr lang="en-US" sz="1600" b="1" dirty="0">
              <a:solidFill>
                <a:prstClr val="black"/>
              </a:solidFill>
            </a:endParaRPr>
          </a:p>
          <a:p>
            <a:pPr defTabSz="685800"/>
            <a:endParaRPr lang="en-US" sz="1400" dirty="0">
              <a:solidFill>
                <a:prstClr val="black"/>
              </a:solidFill>
            </a:endParaRPr>
          </a:p>
          <a:p>
            <a:pPr defTabSz="685800"/>
            <a:endParaRPr lang="en-US" sz="1050" dirty="0">
              <a:solidFill>
                <a:prstClr val="black"/>
              </a:solidFill>
            </a:endParaRPr>
          </a:p>
        </p:txBody>
      </p:sp>
      <p:sp>
        <p:nvSpPr>
          <p:cNvPr id="5" name="TextBox 4">
            <a:extLst>
              <a:ext uri="{FF2B5EF4-FFF2-40B4-BE49-F238E27FC236}">
                <a16:creationId xmlns:a16="http://schemas.microsoft.com/office/drawing/2014/main" id="{6A3B2245-DE14-4C58-9096-DF017C0F9A64}"/>
              </a:ext>
            </a:extLst>
          </p:cNvPr>
          <p:cNvSpPr txBox="1"/>
          <p:nvPr/>
        </p:nvSpPr>
        <p:spPr>
          <a:xfrm>
            <a:off x="4788024" y="928949"/>
            <a:ext cx="2916324" cy="5786199"/>
          </a:xfrm>
          <a:prstGeom prst="rect">
            <a:avLst/>
          </a:prstGeom>
          <a:noFill/>
        </p:spPr>
        <p:txBody>
          <a:bodyPr wrap="square" rtlCol="0">
            <a:spAutoFit/>
          </a:bodyPr>
          <a:lstStyle/>
          <a:p>
            <a:pPr defTabSz="685800"/>
            <a:r>
              <a:rPr lang="en-US" sz="1600" b="1" dirty="0">
                <a:solidFill>
                  <a:prstClr val="black"/>
                </a:solidFill>
                <a:latin typeface="Arial" panose="020B0604020202020204" pitchFamily="34" charset="0"/>
                <a:cs typeface="Arial" panose="020B0604020202020204" pitchFamily="34" charset="0"/>
              </a:rPr>
              <a:t>Short-term insurance </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Personal Insurance</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Commercial Insurance</a:t>
            </a:r>
          </a:p>
          <a:p>
            <a:pPr defTabSz="685800"/>
            <a:endParaRPr lang="en-US" sz="1200" dirty="0">
              <a:solidFill>
                <a:prstClr val="black"/>
              </a:solidFill>
              <a:latin typeface="Arial" panose="020B0604020202020204" pitchFamily="34" charset="0"/>
              <a:cs typeface="Arial" panose="020B0604020202020204" pitchFamily="34" charset="0"/>
            </a:endParaRPr>
          </a:p>
          <a:p>
            <a:pPr defTabSz="685800"/>
            <a:r>
              <a:rPr lang="en-US" sz="1600" b="1" dirty="0">
                <a:solidFill>
                  <a:prstClr val="black"/>
                </a:solidFill>
                <a:latin typeface="Arial" panose="020B0604020202020204" pitchFamily="34" charset="0"/>
                <a:cs typeface="Arial" panose="020B0604020202020204" pitchFamily="34" charset="0"/>
              </a:rPr>
              <a:t>Long-term insurance</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Life Insurance</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Disability cover</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Critical illness</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Income protection</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Funeral Cover</a:t>
            </a:r>
          </a:p>
          <a:p>
            <a:pPr defTabSz="685800"/>
            <a:endParaRPr lang="en-US" sz="1600" b="1" dirty="0">
              <a:solidFill>
                <a:prstClr val="black"/>
              </a:solidFill>
              <a:latin typeface="Arial" panose="020B0604020202020204" pitchFamily="34" charset="0"/>
              <a:cs typeface="Arial" panose="020B0604020202020204" pitchFamily="34" charset="0"/>
            </a:endParaRPr>
          </a:p>
          <a:p>
            <a:pPr defTabSz="685800"/>
            <a:r>
              <a:rPr lang="en-US" sz="1600" b="1" dirty="0">
                <a:solidFill>
                  <a:prstClr val="black"/>
                </a:solidFill>
                <a:latin typeface="Arial" panose="020B0604020202020204" pitchFamily="34" charset="0"/>
                <a:cs typeface="Arial" panose="020B0604020202020204" pitchFamily="34" charset="0"/>
              </a:rPr>
              <a:t>Investments</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Retirement annuities</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Endowments</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Offshore investments</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Lump sum investments  </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Pension/Provident fund</a:t>
            </a:r>
          </a:p>
          <a:p>
            <a:pPr marL="342900" indent="-342900" defTabSz="685800">
              <a:buSzPct val="100000"/>
              <a:buFont typeface="Wingdings" panose="05000000000000000000" pitchFamily="2" charset="2"/>
              <a:buChar char="ü"/>
            </a:pPr>
            <a:r>
              <a:rPr lang="en-US" sz="1400" dirty="0">
                <a:solidFill>
                  <a:prstClr val="black"/>
                </a:solidFill>
                <a:latin typeface="Arial" panose="020B0604020202020204" pitchFamily="34" charset="0"/>
                <a:cs typeface="Arial" panose="020B0604020202020204" pitchFamily="34" charset="0"/>
              </a:rPr>
              <a:t>Unit Trust Investments</a:t>
            </a:r>
          </a:p>
          <a:p>
            <a:pPr marL="342900" indent="-342900" defTabSz="685800">
              <a:buClr>
                <a:srgbClr val="880000"/>
              </a:buClr>
              <a:buSzPct val="70000"/>
              <a:buFont typeface="Wingdings" panose="05000000000000000000" pitchFamily="2" charset="2"/>
              <a:buChar char="ü"/>
            </a:pPr>
            <a:endParaRPr lang="en-US" sz="1600" dirty="0">
              <a:solidFill>
                <a:prstClr val="black"/>
              </a:solidFill>
              <a:latin typeface="Arial" panose="020B0604020202020204" pitchFamily="34" charset="0"/>
              <a:cs typeface="Arial" panose="020B0604020202020204" pitchFamily="34" charset="0"/>
            </a:endParaRPr>
          </a:p>
          <a:p>
            <a:pPr defTabSz="685800">
              <a:buClr>
                <a:srgbClr val="880000"/>
              </a:buClr>
              <a:buSzPct val="70000"/>
            </a:pPr>
            <a:r>
              <a:rPr lang="en-US" sz="1600" b="1" dirty="0">
                <a:solidFill>
                  <a:prstClr val="black"/>
                </a:solidFill>
                <a:latin typeface="Arial" panose="020B0604020202020204" pitchFamily="34" charset="0"/>
                <a:cs typeface="Arial" panose="020B0604020202020204" pitchFamily="34" charset="0"/>
              </a:rPr>
              <a:t>Health Insurance</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Medical Aid</a:t>
            </a:r>
          </a:p>
          <a:p>
            <a:pPr marL="342900" indent="-342900" defTabSz="685800">
              <a:buFont typeface="Wingdings" pitchFamily="2" charset="2"/>
              <a:buChar char="ü"/>
            </a:pPr>
            <a:r>
              <a:rPr lang="en-US" sz="1400" dirty="0">
                <a:solidFill>
                  <a:prstClr val="black"/>
                </a:solidFill>
                <a:latin typeface="Arial" panose="020B0604020202020204" pitchFamily="34" charset="0"/>
                <a:cs typeface="Arial" panose="020B0604020202020204" pitchFamily="34" charset="0"/>
              </a:rPr>
              <a:t>Gap Cover</a:t>
            </a:r>
          </a:p>
          <a:p>
            <a:pPr defTabSz="685800">
              <a:buClr>
                <a:srgbClr val="880000"/>
              </a:buClr>
              <a:buSzPct val="70000"/>
            </a:pPr>
            <a:endParaRPr lang="en-US" sz="1600" b="1" dirty="0">
              <a:solidFill>
                <a:prstClr val="black"/>
              </a:solidFill>
              <a:latin typeface="Arial" panose="020B0604020202020204" pitchFamily="34" charset="0"/>
              <a:cs typeface="Arial" panose="020B0604020202020204" pitchFamily="34" charset="0"/>
            </a:endParaRPr>
          </a:p>
          <a:p>
            <a:pPr defTabSz="685800">
              <a:buClr>
                <a:srgbClr val="880000"/>
              </a:buClr>
              <a:buSzPct val="70000"/>
            </a:pPr>
            <a:r>
              <a:rPr lang="en-US" sz="1600" b="1" dirty="0">
                <a:solidFill>
                  <a:prstClr val="black"/>
                </a:solidFill>
                <a:latin typeface="Arial" panose="020B0604020202020204" pitchFamily="34" charset="0"/>
                <a:cs typeface="Arial" panose="020B0604020202020204" pitchFamily="34" charset="0"/>
              </a:rPr>
              <a:t>Student Loans</a:t>
            </a:r>
          </a:p>
          <a:p>
            <a:pPr defTabSz="685800">
              <a:buClr>
                <a:srgbClr val="880000"/>
              </a:buClr>
              <a:buSzPct val="70000"/>
            </a:pPr>
            <a:endParaRPr lang="en-US" sz="1600" dirty="0">
              <a:solidFill>
                <a:prstClr val="black"/>
              </a:solidFill>
              <a:latin typeface="Arial" panose="020B0604020202020204" pitchFamily="34" charset="0"/>
              <a:cs typeface="Arial" panose="020B0604020202020204" pitchFamily="34" charset="0"/>
            </a:endParaRPr>
          </a:p>
        </p:txBody>
      </p:sp>
      <p:sp>
        <p:nvSpPr>
          <p:cNvPr id="8" name="Footer Placeholder 5">
            <a:extLst>
              <a:ext uri="{FF2B5EF4-FFF2-40B4-BE49-F238E27FC236}">
                <a16:creationId xmlns:a16="http://schemas.microsoft.com/office/drawing/2014/main" id="{D9F09BD4-0D58-5447-8F98-B1E1BBBF8E3B}"/>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360068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F6E6-A78C-4ECD-9C63-63136DE4DB33}"/>
              </a:ext>
            </a:extLst>
          </p:cNvPr>
          <p:cNvSpPr>
            <a:spLocks noGrp="1"/>
          </p:cNvSpPr>
          <p:nvPr>
            <p:ph type="title"/>
          </p:nvPr>
        </p:nvSpPr>
        <p:spPr/>
        <p:txBody>
          <a:bodyPr>
            <a:normAutofit/>
          </a:bodyPr>
          <a:lstStyle/>
          <a:p>
            <a:r>
              <a:rPr lang="en-US" sz="2000" dirty="0"/>
              <a:t>Key facts</a:t>
            </a:r>
          </a:p>
        </p:txBody>
      </p:sp>
      <p:graphicFrame>
        <p:nvGraphicFramePr>
          <p:cNvPr id="10" name="Content Placeholder 9">
            <a:extLst>
              <a:ext uri="{FF2B5EF4-FFF2-40B4-BE49-F238E27FC236}">
                <a16:creationId xmlns:a16="http://schemas.microsoft.com/office/drawing/2014/main" id="{240FAC26-24F2-4037-A9E5-09FC238839B7}"/>
              </a:ext>
            </a:extLst>
          </p:cNvPr>
          <p:cNvGraphicFramePr>
            <a:graphicFrameLocks noGrp="1"/>
          </p:cNvGraphicFramePr>
          <p:nvPr>
            <p:ph idx="1"/>
            <p:extLst>
              <p:ext uri="{D42A27DB-BD31-4B8C-83A1-F6EECF244321}">
                <p14:modId xmlns:p14="http://schemas.microsoft.com/office/powerpoint/2010/main" val="370798631"/>
              </p:ext>
            </p:extLst>
          </p:nvPr>
        </p:nvGraphicFramePr>
        <p:xfrm>
          <a:off x="395536" y="1412776"/>
          <a:ext cx="7004050" cy="4524800"/>
        </p:xfrm>
        <a:graphic>
          <a:graphicData uri="http://schemas.openxmlformats.org/drawingml/2006/table">
            <a:tbl>
              <a:tblPr firstRow="1" bandRow="1">
                <a:tableStyleId>{5C22544A-7EE6-4342-B048-85BDC9FD1C3A}</a:tableStyleId>
              </a:tblPr>
              <a:tblGrid>
                <a:gridCol w="3502025">
                  <a:extLst>
                    <a:ext uri="{9D8B030D-6E8A-4147-A177-3AD203B41FA5}">
                      <a16:colId xmlns:a16="http://schemas.microsoft.com/office/drawing/2014/main" val="3002836416"/>
                    </a:ext>
                  </a:extLst>
                </a:gridCol>
                <a:gridCol w="3502025">
                  <a:extLst>
                    <a:ext uri="{9D8B030D-6E8A-4147-A177-3AD203B41FA5}">
                      <a16:colId xmlns:a16="http://schemas.microsoft.com/office/drawing/2014/main" val="253840074"/>
                    </a:ext>
                  </a:extLst>
                </a:gridCol>
              </a:tblGrid>
              <a:tr h="362101">
                <a:tc>
                  <a:txBody>
                    <a:bodyPr/>
                    <a:lstStyle/>
                    <a:p>
                      <a:r>
                        <a:rPr lang="en-US" sz="1600" dirty="0">
                          <a:solidFill>
                            <a:schemeClr val="tx2"/>
                          </a:solidFill>
                          <a:latin typeface="Arial" panose="020B0604020202020204" pitchFamily="34" charset="0"/>
                          <a:cs typeface="Arial" panose="020B0604020202020204" pitchFamily="34" charset="0"/>
                        </a:rPr>
                        <a:t>Long/short Discretionary Portfolio</a:t>
                      </a:r>
                    </a:p>
                  </a:txBody>
                  <a:tcPr/>
                </a:tc>
                <a:tc>
                  <a:txBody>
                    <a:bodyPr/>
                    <a:lstStyle/>
                    <a:p>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0098061"/>
                  </a:ext>
                </a:extLst>
              </a:tr>
              <a:tr h="362101">
                <a:tc>
                  <a:txBody>
                    <a:bodyPr/>
                    <a:lstStyle/>
                    <a:p>
                      <a:pPr algn="l"/>
                      <a:r>
                        <a:rPr lang="en-US" sz="1600" dirty="0">
                          <a:latin typeface="Arial" panose="020B0604020202020204" pitchFamily="34" charset="0"/>
                          <a:cs typeface="Arial" panose="020B0604020202020204" pitchFamily="34" charset="0"/>
                        </a:rPr>
                        <a:t>Risk Profile: High</a:t>
                      </a:r>
                    </a:p>
                  </a:txBody>
                  <a:tcPr anchor="ctr"/>
                </a:tc>
                <a:tc>
                  <a:txBody>
                    <a:bodyPr/>
                    <a:lstStyle/>
                    <a:p>
                      <a:pPr algn="l"/>
                      <a:r>
                        <a:rPr lang="en-US" sz="1600" dirty="0">
                          <a:latin typeface="Arial" panose="020B0604020202020204" pitchFamily="34" charset="0"/>
                          <a:cs typeface="Arial" panose="020B0604020202020204" pitchFamily="34" charset="0"/>
                        </a:rPr>
                        <a:t>PI Cover: R1m</a:t>
                      </a:r>
                    </a:p>
                  </a:txBody>
                  <a:tcPr anchor="ctr"/>
                </a:tc>
                <a:extLst>
                  <a:ext uri="{0D108BD9-81ED-4DB2-BD59-A6C34878D82A}">
                    <a16:rowId xmlns:a16="http://schemas.microsoft.com/office/drawing/2014/main" val="1884195104"/>
                  </a:ext>
                </a:extLst>
              </a:tr>
              <a:tr h="362101">
                <a:tc>
                  <a:txBody>
                    <a:bodyPr/>
                    <a:lstStyle/>
                    <a:p>
                      <a:pPr algn="l"/>
                      <a:r>
                        <a:rPr lang="en-US" sz="1600" dirty="0">
                          <a:latin typeface="Arial" panose="020B0604020202020204" pitchFamily="34" charset="0"/>
                          <a:cs typeface="Arial" panose="020B0604020202020204" pitchFamily="34" charset="0"/>
                        </a:rPr>
                        <a:t>Gross Exposure: 200%</a:t>
                      </a:r>
                    </a:p>
                  </a:txBody>
                  <a:tcPr anchor="ctr"/>
                </a:tc>
                <a:tc>
                  <a:txBody>
                    <a:bodyPr/>
                    <a:lstStyle/>
                    <a:p>
                      <a:pPr algn="l"/>
                      <a:r>
                        <a:rPr lang="en-US" sz="1600" dirty="0">
                          <a:latin typeface="Arial" panose="020B0604020202020204" pitchFamily="34" charset="0"/>
                          <a:cs typeface="Arial" panose="020B0604020202020204" pitchFamily="34" charset="0"/>
                        </a:rPr>
                        <a:t>Brokerage per transition: 30 bps</a:t>
                      </a:r>
                    </a:p>
                  </a:txBody>
                  <a:tcPr anchor="ctr"/>
                </a:tc>
                <a:extLst>
                  <a:ext uri="{0D108BD9-81ED-4DB2-BD59-A6C34878D82A}">
                    <a16:rowId xmlns:a16="http://schemas.microsoft.com/office/drawing/2014/main" val="976373019"/>
                  </a:ext>
                </a:extLst>
              </a:tr>
              <a:tr h="362101">
                <a:tc>
                  <a:txBody>
                    <a:bodyPr/>
                    <a:lstStyle/>
                    <a:p>
                      <a:pPr algn="l"/>
                      <a:r>
                        <a:rPr lang="en-US" sz="1600" dirty="0">
                          <a:latin typeface="Arial" panose="020B0604020202020204" pitchFamily="34" charset="0"/>
                          <a:cs typeface="Arial" panose="020B0604020202020204" pitchFamily="34" charset="0"/>
                        </a:rPr>
                        <a:t>Net Exposure: 150%</a:t>
                      </a:r>
                    </a:p>
                  </a:txBody>
                  <a:tcPr anchor="ctr"/>
                </a:tc>
                <a:tc>
                  <a:txBody>
                    <a:bodyPr/>
                    <a:lstStyle/>
                    <a:p>
                      <a:pPr algn="l"/>
                      <a:r>
                        <a:rPr lang="en-US" sz="1600" dirty="0">
                          <a:latin typeface="Arial" panose="020B0604020202020204" pitchFamily="34" charset="0"/>
                          <a:cs typeface="Arial" panose="020B0604020202020204" pitchFamily="34" charset="0"/>
                        </a:rPr>
                        <a:t>Concentration Risk: 5%-20%</a:t>
                      </a:r>
                    </a:p>
                  </a:txBody>
                  <a:tcPr anchor="ctr"/>
                </a:tc>
                <a:extLst>
                  <a:ext uri="{0D108BD9-81ED-4DB2-BD59-A6C34878D82A}">
                    <a16:rowId xmlns:a16="http://schemas.microsoft.com/office/drawing/2014/main" val="781937815"/>
                  </a:ext>
                </a:extLst>
              </a:tr>
              <a:tr h="362101">
                <a:tc>
                  <a:txBody>
                    <a:bodyPr/>
                    <a:lstStyle/>
                    <a:p>
                      <a:pPr algn="l"/>
                      <a:r>
                        <a:rPr lang="en-US" sz="1600" dirty="0">
                          <a:latin typeface="Arial" panose="020B0604020202020204" pitchFamily="34" charset="0"/>
                          <a:cs typeface="Arial" panose="020B0604020202020204" pitchFamily="34" charset="0"/>
                        </a:rPr>
                        <a:t>Benchmark: CPI + 3%</a:t>
                      </a:r>
                    </a:p>
                  </a:txBody>
                  <a:tcPr anchor="ctr"/>
                </a:tc>
                <a:tc>
                  <a:txBody>
                    <a:bodyPr/>
                    <a:lstStyle/>
                    <a:p>
                      <a:pPr algn="l"/>
                      <a:r>
                        <a:rPr lang="en-US" sz="1600" dirty="0">
                          <a:latin typeface="Arial" panose="020B0604020202020204" pitchFamily="34" charset="0"/>
                          <a:cs typeface="Arial" panose="020B0604020202020204" pitchFamily="34" charset="0"/>
                        </a:rPr>
                        <a:t>Man Fees: Paid Quarterly</a:t>
                      </a:r>
                    </a:p>
                  </a:txBody>
                  <a:tcPr anchor="ctr"/>
                </a:tc>
                <a:extLst>
                  <a:ext uri="{0D108BD9-81ED-4DB2-BD59-A6C34878D82A}">
                    <a16:rowId xmlns:a16="http://schemas.microsoft.com/office/drawing/2014/main" val="759895973"/>
                  </a:ext>
                </a:extLst>
              </a:tr>
              <a:tr h="610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Management Fee: 0.5%</a:t>
                      </a:r>
                    </a:p>
                    <a:p>
                      <a:pPr algn="l"/>
                      <a:endParaRPr lang="en-US" sz="1600" dirty="0">
                        <a:latin typeface="Arial" panose="020B0604020202020204" pitchFamily="34" charset="0"/>
                        <a:cs typeface="Arial" panose="020B0604020202020204" pitchFamily="34" charset="0"/>
                      </a:endParaRPr>
                    </a:p>
                  </a:txBody>
                  <a:tcPr anchor="b"/>
                </a:tc>
                <a:tc>
                  <a:txBody>
                    <a:bodyPr/>
                    <a:lstStyle/>
                    <a:p>
                      <a:pPr algn="l"/>
                      <a:r>
                        <a:rPr lang="en-US" sz="1600" dirty="0">
                          <a:latin typeface="Arial" panose="020B0604020202020204" pitchFamily="34" charset="0"/>
                          <a:cs typeface="Arial" panose="020B0604020202020204" pitchFamily="34" charset="0"/>
                        </a:rPr>
                        <a:t>Stop-Loss: 5%-10%</a:t>
                      </a:r>
                    </a:p>
                  </a:txBody>
                  <a:tcPr/>
                </a:tc>
                <a:extLst>
                  <a:ext uri="{0D108BD9-81ED-4DB2-BD59-A6C34878D82A}">
                    <a16:rowId xmlns:a16="http://schemas.microsoft.com/office/drawing/2014/main" val="3401582738"/>
                  </a:ext>
                </a:extLst>
              </a:tr>
              <a:tr h="610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Minimum Investment: R300 000</a:t>
                      </a:r>
                    </a:p>
                    <a:p>
                      <a:pPr algn="l"/>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Max loss:  100%</a:t>
                      </a:r>
                    </a:p>
                  </a:txBody>
                  <a:tcPr/>
                </a:tc>
                <a:extLst>
                  <a:ext uri="{0D108BD9-81ED-4DB2-BD59-A6C34878D82A}">
                    <a16:rowId xmlns:a16="http://schemas.microsoft.com/office/drawing/2014/main" val="527935576"/>
                  </a:ext>
                </a:extLst>
              </a:tr>
              <a:tr h="610125">
                <a:tc>
                  <a:txBody>
                    <a:bodyPr/>
                    <a:lstStyle/>
                    <a:p>
                      <a:r>
                        <a:rPr lang="en-US" sz="1600" dirty="0">
                          <a:latin typeface="Arial" panose="020B0604020202020204" pitchFamily="34" charset="0"/>
                          <a:cs typeface="Arial" panose="020B0604020202020204" pitchFamily="34" charset="0"/>
                        </a:rPr>
                        <a:t>Prime Broker: </a:t>
                      </a:r>
                      <a:r>
                        <a:rPr kumimoji="0" lang="en-ZA" sz="1800" b="0" i="0" u="none" strike="noStrike" kern="1200" baseline="0" dirty="0">
                          <a:solidFill>
                            <a:schemeClr val="dk1"/>
                          </a:solidFill>
                          <a:latin typeface="+mn-lt"/>
                          <a:ea typeface="+mn-ea"/>
                          <a:cs typeface="+mn-cs"/>
                        </a:rPr>
                        <a:t> </a:t>
                      </a:r>
                    </a:p>
                    <a:p>
                      <a:r>
                        <a:rPr kumimoji="0" lang="en-ZA" sz="1800" b="0" i="0" u="none" strike="noStrike" kern="1200" baseline="0" dirty="0" err="1">
                          <a:solidFill>
                            <a:schemeClr val="dk1"/>
                          </a:solidFill>
                          <a:latin typeface="+mn-lt"/>
                          <a:ea typeface="+mn-ea"/>
                          <a:cs typeface="+mn-cs"/>
                        </a:rPr>
                        <a:t>Peresec</a:t>
                      </a:r>
                      <a:r>
                        <a:rPr kumimoji="0" lang="en-ZA" sz="1800" b="0" i="0" u="none" strike="noStrike" kern="1200" baseline="0" dirty="0">
                          <a:solidFill>
                            <a:schemeClr val="dk1"/>
                          </a:solidFill>
                          <a:latin typeface="+mn-lt"/>
                          <a:ea typeface="+mn-ea"/>
                          <a:cs typeface="+mn-cs"/>
                        </a:rPr>
                        <a:t> South Africa </a:t>
                      </a:r>
                      <a:endParaRPr lang="en-US" sz="1600"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Rebate: 20 bps</a:t>
                      </a:r>
                    </a:p>
                  </a:txBody>
                  <a:tcPr/>
                </a:tc>
                <a:extLst>
                  <a:ext uri="{0D108BD9-81ED-4DB2-BD59-A6C34878D82A}">
                    <a16:rowId xmlns:a16="http://schemas.microsoft.com/office/drawing/2014/main" val="3358052140"/>
                  </a:ext>
                </a:extLst>
              </a:tr>
              <a:tr h="610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Investor: Sophisticated</a:t>
                      </a:r>
                    </a:p>
                  </a:txBody>
                  <a:tcPr anchor="ctr"/>
                </a:tc>
                <a:tc>
                  <a:txBody>
                    <a:bodyPr/>
                    <a:lstStyle/>
                    <a:p>
                      <a:pPr algn="l"/>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67301594"/>
                  </a:ext>
                </a:extLst>
              </a:tr>
            </a:tbl>
          </a:graphicData>
        </a:graphic>
      </p:graphicFrame>
      <p:sp>
        <p:nvSpPr>
          <p:cNvPr id="5" name="Footer Placeholder 5">
            <a:extLst>
              <a:ext uri="{FF2B5EF4-FFF2-40B4-BE49-F238E27FC236}">
                <a16:creationId xmlns:a16="http://schemas.microsoft.com/office/drawing/2014/main" id="{2D48C760-19F9-0B4D-8F6C-29161C2D16F0}"/>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34772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4481-C501-4B7E-8613-4E45CAFA6068}"/>
              </a:ext>
            </a:extLst>
          </p:cNvPr>
          <p:cNvSpPr>
            <a:spLocks noGrp="1"/>
          </p:cNvSpPr>
          <p:nvPr>
            <p:ph type="title"/>
          </p:nvPr>
        </p:nvSpPr>
        <p:spPr/>
        <p:txBody>
          <a:bodyPr>
            <a:normAutofit/>
          </a:bodyPr>
          <a:lstStyle/>
          <a:p>
            <a:r>
              <a:rPr lang="en-US" sz="2000" dirty="0"/>
              <a:t>Discretionary portfolio - performance</a:t>
            </a:r>
          </a:p>
        </p:txBody>
      </p:sp>
      <p:sp>
        <p:nvSpPr>
          <p:cNvPr id="9" name="TextBox 8">
            <a:extLst>
              <a:ext uri="{FF2B5EF4-FFF2-40B4-BE49-F238E27FC236}">
                <a16:creationId xmlns:a16="http://schemas.microsoft.com/office/drawing/2014/main" id="{397D0019-59EC-4D1A-93DE-513A5E53175C}"/>
              </a:ext>
            </a:extLst>
          </p:cNvPr>
          <p:cNvSpPr txBox="1"/>
          <p:nvPr/>
        </p:nvSpPr>
        <p:spPr>
          <a:xfrm>
            <a:off x="90932" y="5915126"/>
            <a:ext cx="3600400" cy="284693"/>
          </a:xfrm>
          <a:prstGeom prst="rect">
            <a:avLst/>
          </a:prstGeom>
          <a:noFill/>
        </p:spPr>
        <p:txBody>
          <a:bodyPr wrap="square" rtlCol="0">
            <a:spAutoFit/>
          </a:bodyPr>
          <a:lstStyle/>
          <a:p>
            <a:r>
              <a:rPr lang="en-US" sz="1250" b="1" dirty="0">
                <a:latin typeface="Arial" panose="020B0604020202020204" pitchFamily="34" charset="0"/>
                <a:cs typeface="Arial" panose="020B0604020202020204" pitchFamily="34" charset="0"/>
              </a:rPr>
              <a:t>Note:</a:t>
            </a:r>
            <a:r>
              <a:rPr lang="en-US" sz="1250" dirty="0">
                <a:latin typeface="Arial" panose="020B0604020202020204" pitchFamily="34" charset="0"/>
                <a:cs typeface="Arial" panose="020B0604020202020204" pitchFamily="34" charset="0"/>
              </a:rPr>
              <a:t> Numbers as a percentage</a:t>
            </a:r>
          </a:p>
        </p:txBody>
      </p:sp>
      <p:sp>
        <p:nvSpPr>
          <p:cNvPr id="8" name="Footer Placeholder 5">
            <a:extLst>
              <a:ext uri="{FF2B5EF4-FFF2-40B4-BE49-F238E27FC236}">
                <a16:creationId xmlns:a16="http://schemas.microsoft.com/office/drawing/2014/main" id="{398DCF32-2AB1-134A-9C9F-1A3BA5EE2D62}"/>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graphicFrame>
        <p:nvGraphicFramePr>
          <p:cNvPr id="3" name="Table 2">
            <a:extLst>
              <a:ext uri="{FF2B5EF4-FFF2-40B4-BE49-F238E27FC236}">
                <a16:creationId xmlns:a16="http://schemas.microsoft.com/office/drawing/2014/main" id="{1B099990-F4C5-4970-AEBC-407F093B317A}"/>
              </a:ext>
            </a:extLst>
          </p:cNvPr>
          <p:cNvGraphicFramePr>
            <a:graphicFrameLocks noGrp="1"/>
          </p:cNvGraphicFramePr>
          <p:nvPr>
            <p:extLst>
              <p:ext uri="{D42A27DB-BD31-4B8C-83A1-F6EECF244321}">
                <p14:modId xmlns:p14="http://schemas.microsoft.com/office/powerpoint/2010/main" val="638234660"/>
              </p:ext>
            </p:extLst>
          </p:nvPr>
        </p:nvGraphicFramePr>
        <p:xfrm>
          <a:off x="611560" y="1696489"/>
          <a:ext cx="6532451" cy="1894825"/>
        </p:xfrm>
        <a:graphic>
          <a:graphicData uri="http://schemas.openxmlformats.org/drawingml/2006/table">
            <a:tbl>
              <a:tblPr firstRow="1" firstCol="1" lastRow="1" lastCol="1" bandRow="1" bandCol="1"/>
              <a:tblGrid>
                <a:gridCol w="460299">
                  <a:extLst>
                    <a:ext uri="{9D8B030D-6E8A-4147-A177-3AD203B41FA5}">
                      <a16:colId xmlns:a16="http://schemas.microsoft.com/office/drawing/2014/main" val="55179499"/>
                    </a:ext>
                  </a:extLst>
                </a:gridCol>
                <a:gridCol w="516073">
                  <a:extLst>
                    <a:ext uri="{9D8B030D-6E8A-4147-A177-3AD203B41FA5}">
                      <a16:colId xmlns:a16="http://schemas.microsoft.com/office/drawing/2014/main" val="2670212571"/>
                    </a:ext>
                  </a:extLst>
                </a:gridCol>
                <a:gridCol w="508308">
                  <a:extLst>
                    <a:ext uri="{9D8B030D-6E8A-4147-A177-3AD203B41FA5}">
                      <a16:colId xmlns:a16="http://schemas.microsoft.com/office/drawing/2014/main" val="3763419861"/>
                    </a:ext>
                  </a:extLst>
                </a:gridCol>
                <a:gridCol w="480067">
                  <a:extLst>
                    <a:ext uri="{9D8B030D-6E8A-4147-A177-3AD203B41FA5}">
                      <a16:colId xmlns:a16="http://schemas.microsoft.com/office/drawing/2014/main" val="1470348181"/>
                    </a:ext>
                  </a:extLst>
                </a:gridCol>
                <a:gridCol w="478655">
                  <a:extLst>
                    <a:ext uri="{9D8B030D-6E8A-4147-A177-3AD203B41FA5}">
                      <a16:colId xmlns:a16="http://schemas.microsoft.com/office/drawing/2014/main" val="355255960"/>
                    </a:ext>
                  </a:extLst>
                </a:gridCol>
                <a:gridCol w="495599">
                  <a:extLst>
                    <a:ext uri="{9D8B030D-6E8A-4147-A177-3AD203B41FA5}">
                      <a16:colId xmlns:a16="http://schemas.microsoft.com/office/drawing/2014/main" val="3305852698"/>
                    </a:ext>
                  </a:extLst>
                </a:gridCol>
                <a:gridCol w="501246">
                  <a:extLst>
                    <a:ext uri="{9D8B030D-6E8A-4147-A177-3AD203B41FA5}">
                      <a16:colId xmlns:a16="http://schemas.microsoft.com/office/drawing/2014/main" val="2107200955"/>
                    </a:ext>
                  </a:extLst>
                </a:gridCol>
                <a:gridCol w="475126">
                  <a:extLst>
                    <a:ext uri="{9D8B030D-6E8A-4147-A177-3AD203B41FA5}">
                      <a16:colId xmlns:a16="http://schemas.microsoft.com/office/drawing/2014/main" val="866770954"/>
                    </a:ext>
                  </a:extLst>
                </a:gridCol>
                <a:gridCol w="508308">
                  <a:extLst>
                    <a:ext uri="{9D8B030D-6E8A-4147-A177-3AD203B41FA5}">
                      <a16:colId xmlns:a16="http://schemas.microsoft.com/office/drawing/2014/main" val="3776618918"/>
                    </a:ext>
                  </a:extLst>
                </a:gridCol>
                <a:gridCol w="520309">
                  <a:extLst>
                    <a:ext uri="{9D8B030D-6E8A-4147-A177-3AD203B41FA5}">
                      <a16:colId xmlns:a16="http://schemas.microsoft.com/office/drawing/2014/main" val="2672931019"/>
                    </a:ext>
                  </a:extLst>
                </a:gridCol>
                <a:gridCol w="536547">
                  <a:extLst>
                    <a:ext uri="{9D8B030D-6E8A-4147-A177-3AD203B41FA5}">
                      <a16:colId xmlns:a16="http://schemas.microsoft.com/office/drawing/2014/main" val="3096098689"/>
                    </a:ext>
                  </a:extLst>
                </a:gridCol>
                <a:gridCol w="536547">
                  <a:extLst>
                    <a:ext uri="{9D8B030D-6E8A-4147-A177-3AD203B41FA5}">
                      <a16:colId xmlns:a16="http://schemas.microsoft.com/office/drawing/2014/main" val="3101283164"/>
                    </a:ext>
                  </a:extLst>
                </a:gridCol>
                <a:gridCol w="515367">
                  <a:extLst>
                    <a:ext uri="{9D8B030D-6E8A-4147-A177-3AD203B41FA5}">
                      <a16:colId xmlns:a16="http://schemas.microsoft.com/office/drawing/2014/main" val="2926660105"/>
                    </a:ext>
                  </a:extLst>
                </a:gridCol>
              </a:tblGrid>
              <a:tr h="301901">
                <a:tc>
                  <a:txBody>
                    <a:bodyPr/>
                    <a:lstStyle/>
                    <a:p>
                      <a:pPr marL="51435" marR="51435" algn="ctr">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YEAR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1755">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Jan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747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Feb</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64770">
                        <a:lnSpc>
                          <a:spcPct val="107000"/>
                        </a:lnSpc>
                        <a:spcBef>
                          <a:spcPts val="90"/>
                        </a:spcBef>
                      </a:pP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Mar</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5207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Apr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4064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May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9017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Jun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4572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Jul</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100965">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Aug</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5565">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Sep</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7470">
                        <a:lnSpc>
                          <a:spcPct val="107000"/>
                        </a:lnSpc>
                        <a:spcBef>
                          <a:spcPts val="90"/>
                        </a:spcBef>
                      </a:pP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Oct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9017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Nov</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7470">
                        <a:lnSpc>
                          <a:spcPct val="107000"/>
                        </a:lnSpc>
                        <a:spcBef>
                          <a:spcPts val="90"/>
                        </a:spcBef>
                      </a:pPr>
                      <a:r>
                        <a:rPr lang="en-GB"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Dec</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extLst>
                  <a:ext uri="{0D108BD9-81ED-4DB2-BD59-A6C34878D82A}">
                    <a16:rowId xmlns:a16="http://schemas.microsoft.com/office/drawing/2014/main" val="1975525708"/>
                  </a:ext>
                </a:extLst>
              </a:tr>
              <a:tr h="308521">
                <a:tc>
                  <a:txBody>
                    <a:bodyPr/>
                    <a:lstStyle/>
                    <a:p>
                      <a:pPr marL="51435" marR="107950" algn="ctr">
                        <a:lnSpc>
                          <a:spcPts val="910"/>
                        </a:lnSpc>
                        <a:spcBef>
                          <a:spcPts val="15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2017</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3.30%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nSpc>
                          <a:spcPts val="910"/>
                        </a:lnSpc>
                        <a:spcBef>
                          <a:spcPts val="15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3.88%</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-2.30%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3.30%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4.60%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4.60%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168882"/>
                  </a:ext>
                </a:extLst>
              </a:tr>
              <a:tr h="315142">
                <a:tc>
                  <a:txBody>
                    <a:bodyPr/>
                    <a:lstStyle/>
                    <a:p>
                      <a:pPr marL="51435" marR="107950" algn="ctr">
                        <a:lnSpc>
                          <a:spcPct val="107000"/>
                        </a:lnSpc>
                        <a:spcBef>
                          <a:spcPts val="135"/>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2018</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nSpc>
                          <a:spcPct val="107000"/>
                        </a:lnSpc>
                        <a:spcBef>
                          <a:spcPts val="135"/>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1.10%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1.22%</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-1.06%</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-3.39%</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-1.40%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0.87%</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521304"/>
                  </a:ext>
                </a:extLst>
              </a:tr>
              <a:tr h="301901">
                <a:tc>
                  <a:txBody>
                    <a:bodyPr/>
                    <a:lstStyle/>
                    <a:p>
                      <a:pPr marL="51435" marR="107950" algn="ctr">
                        <a:lnSpc>
                          <a:spcPct val="107000"/>
                        </a:lnSpc>
                        <a:spcBef>
                          <a:spcPts val="90"/>
                        </a:spcBef>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2019</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-0.36%</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6.64%</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-0.19%</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3.54%</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-0.85%</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6.90%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5.62%</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4.46%</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5.40%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6.40%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169251"/>
                  </a:ext>
                </a:extLst>
              </a:tr>
              <a:tr h="333680">
                <a:tc>
                  <a:txBody>
                    <a:bodyPr/>
                    <a:lstStyle/>
                    <a:p>
                      <a:pPr marL="51435" marR="107950" algn="ctr">
                        <a:lnSpc>
                          <a:spcPct val="107000"/>
                        </a:lnSpc>
                        <a:spcBef>
                          <a:spcPts val="10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2020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6.00%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nSpc>
                          <a:spcPct val="107000"/>
                        </a:lnSpc>
                        <a:spcBef>
                          <a:spcPts val="10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13.80%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3.70%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-3.70%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78892"/>
                  </a:ext>
                </a:extLst>
              </a:tr>
              <a:tr h="333680">
                <a:tc>
                  <a:txBody>
                    <a:bodyPr/>
                    <a:lstStyle/>
                    <a:p>
                      <a:pPr marL="51435" marR="107950" algn="ctr">
                        <a:lnSpc>
                          <a:spcPct val="107000"/>
                        </a:lnSpc>
                        <a:spcBef>
                          <a:spcPts val="10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2021</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5.00%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5.70%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8.00%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nSpc>
                          <a:spcPct val="107000"/>
                        </a:lnSpc>
                        <a:spcBef>
                          <a:spcPts val="10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2.32%</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0.07%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-1.40%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-6,00%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0,00%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8.00%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953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130883"/>
                  </a:ext>
                </a:extLst>
              </a:tr>
            </a:tbl>
          </a:graphicData>
        </a:graphic>
      </p:graphicFrame>
      <p:graphicFrame>
        <p:nvGraphicFramePr>
          <p:cNvPr id="4" name="Table 3">
            <a:extLst>
              <a:ext uri="{FF2B5EF4-FFF2-40B4-BE49-F238E27FC236}">
                <a16:creationId xmlns:a16="http://schemas.microsoft.com/office/drawing/2014/main" id="{58BE03C2-8193-4817-AC82-A31E35A338EA}"/>
              </a:ext>
            </a:extLst>
          </p:cNvPr>
          <p:cNvGraphicFramePr>
            <a:graphicFrameLocks noGrp="1"/>
          </p:cNvGraphicFramePr>
          <p:nvPr>
            <p:extLst>
              <p:ext uri="{D42A27DB-BD31-4B8C-83A1-F6EECF244321}">
                <p14:modId xmlns:p14="http://schemas.microsoft.com/office/powerpoint/2010/main" val="2385005062"/>
              </p:ext>
            </p:extLst>
          </p:nvPr>
        </p:nvGraphicFramePr>
        <p:xfrm>
          <a:off x="611560" y="3956327"/>
          <a:ext cx="1524591" cy="1894825"/>
        </p:xfrm>
        <a:graphic>
          <a:graphicData uri="http://schemas.openxmlformats.org/drawingml/2006/table">
            <a:tbl>
              <a:tblPr firstRow="1" firstCol="1" lastRow="1" lastCol="1" bandRow="1" bandCol="1"/>
              <a:tblGrid>
                <a:gridCol w="459988">
                  <a:extLst>
                    <a:ext uri="{9D8B030D-6E8A-4147-A177-3AD203B41FA5}">
                      <a16:colId xmlns:a16="http://schemas.microsoft.com/office/drawing/2014/main" val="3144006667"/>
                    </a:ext>
                  </a:extLst>
                </a:gridCol>
                <a:gridCol w="541826">
                  <a:extLst>
                    <a:ext uri="{9D8B030D-6E8A-4147-A177-3AD203B41FA5}">
                      <a16:colId xmlns:a16="http://schemas.microsoft.com/office/drawing/2014/main" val="3721082242"/>
                    </a:ext>
                  </a:extLst>
                </a:gridCol>
                <a:gridCol w="522777">
                  <a:extLst>
                    <a:ext uri="{9D8B030D-6E8A-4147-A177-3AD203B41FA5}">
                      <a16:colId xmlns:a16="http://schemas.microsoft.com/office/drawing/2014/main" val="444548426"/>
                    </a:ext>
                  </a:extLst>
                </a:gridCol>
              </a:tblGrid>
              <a:tr h="301901">
                <a:tc>
                  <a:txBody>
                    <a:bodyPr/>
                    <a:lstStyle/>
                    <a:p>
                      <a:pPr marL="51435" marR="51435" algn="ctr">
                        <a:lnSpc>
                          <a:spcPct val="107000"/>
                        </a:lnSpc>
                        <a:spcBef>
                          <a:spcPts val="90"/>
                        </a:spcBef>
                      </a:pP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YEAR</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1120">
                        <a:lnSpc>
                          <a:spcPct val="107000"/>
                        </a:lnSpc>
                        <a:spcBef>
                          <a:spcPts val="90"/>
                        </a:spcBef>
                      </a:pP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YTD</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tc>
                  <a:txBody>
                    <a:bodyPr/>
                    <a:lstStyle/>
                    <a:p>
                      <a:pPr marL="78740">
                        <a:lnSpc>
                          <a:spcPct val="107000"/>
                        </a:lnSpc>
                        <a:spcBef>
                          <a:spcPts val="90"/>
                        </a:spcBef>
                      </a:pP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Top</a:t>
                      </a:r>
                      <a:r>
                        <a:rPr lang="en-GB" sz="800" b="1" spc="-25">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GB" sz="8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40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F"/>
                    </a:solidFill>
                  </a:tcPr>
                </a:tc>
                <a:extLst>
                  <a:ext uri="{0D108BD9-81ED-4DB2-BD59-A6C34878D82A}">
                    <a16:rowId xmlns:a16="http://schemas.microsoft.com/office/drawing/2014/main" val="2326185682"/>
                  </a:ext>
                </a:extLst>
              </a:tr>
              <a:tr h="308521">
                <a:tc>
                  <a:txBody>
                    <a:bodyPr/>
                    <a:lstStyle/>
                    <a:p>
                      <a:pPr marL="51435" marR="107950" algn="ctr">
                        <a:lnSpc>
                          <a:spcPts val="910"/>
                        </a:lnSpc>
                        <a:spcBef>
                          <a:spcPts val="15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2017</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22.18%</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a:lnSpc>
                          <a:spcPts val="910"/>
                        </a:lnSpc>
                        <a:spcBef>
                          <a:spcPts val="15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14.83%</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147732"/>
                  </a:ext>
                </a:extLst>
              </a:tr>
              <a:tr h="315142">
                <a:tc>
                  <a:txBody>
                    <a:bodyPr/>
                    <a:lstStyle/>
                    <a:p>
                      <a:pPr marL="51435" marR="107950" algn="ctr">
                        <a:lnSpc>
                          <a:spcPct val="107000"/>
                        </a:lnSpc>
                        <a:spcBef>
                          <a:spcPts val="135"/>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2018</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-2.66%</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a:lnSpc>
                          <a:spcPct val="107000"/>
                        </a:lnSpc>
                        <a:spcBef>
                          <a:spcPts val="135"/>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-7.61%</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89683"/>
                  </a:ext>
                </a:extLst>
              </a:tr>
              <a:tr h="301901">
                <a:tc>
                  <a:txBody>
                    <a:bodyPr/>
                    <a:lstStyle/>
                    <a:p>
                      <a:pPr marL="51435" marR="107950" algn="ctr">
                        <a:lnSpc>
                          <a:spcPct val="107000"/>
                        </a:lnSpc>
                        <a:spcBef>
                          <a:spcPts val="90"/>
                        </a:spcBef>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2019</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42.56%</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6680">
                        <a:lnSpc>
                          <a:spcPct val="107000"/>
                        </a:lnSpc>
                        <a:spcBef>
                          <a:spcPts val="90"/>
                        </a:spcBef>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13.25%</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788756"/>
                  </a:ext>
                </a:extLst>
              </a:tr>
              <a:tr h="333680">
                <a:tc>
                  <a:txBody>
                    <a:bodyPr/>
                    <a:lstStyle/>
                    <a:p>
                      <a:pPr marL="51435" marR="107950" algn="ctr">
                        <a:lnSpc>
                          <a:spcPct val="107000"/>
                        </a:lnSpc>
                        <a:spcBef>
                          <a:spcPts val="10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2020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26.30%</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6680">
                        <a:lnSpc>
                          <a:spcPct val="107000"/>
                        </a:lnSpc>
                        <a:spcBef>
                          <a:spcPts val="100"/>
                        </a:spcBef>
                        <a:spcAft>
                          <a:spcPts val="0"/>
                        </a:spcAft>
                      </a:pPr>
                      <a:r>
                        <a:rPr lang="en-GB" sz="8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9.72%</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36421"/>
                  </a:ext>
                </a:extLst>
              </a:tr>
              <a:tr h="333680">
                <a:tc>
                  <a:txBody>
                    <a:bodyPr/>
                    <a:lstStyle/>
                    <a:p>
                      <a:pPr marL="51435" marR="107950" algn="ctr">
                        <a:lnSpc>
                          <a:spcPct val="107000"/>
                        </a:lnSpc>
                        <a:spcBef>
                          <a:spcPts val="100"/>
                        </a:spcBef>
                        <a:spcAft>
                          <a:spcPts val="0"/>
                        </a:spcAft>
                      </a:pPr>
                      <a:r>
                        <a:rPr lang="en-GB" sz="8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2021</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21,69%</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6680">
                        <a:lnSpc>
                          <a:spcPct val="107000"/>
                        </a:lnSpc>
                        <a:spcBef>
                          <a:spcPts val="100"/>
                        </a:spcBef>
                        <a:spcAft>
                          <a:spcPts val="0"/>
                        </a:spcAft>
                      </a:pPr>
                      <a:r>
                        <a:rPr lang="en-GB" sz="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12.46%</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012851"/>
                  </a:ext>
                </a:extLst>
              </a:tr>
            </a:tbl>
          </a:graphicData>
        </a:graphic>
      </p:graphicFrame>
      <p:sp>
        <p:nvSpPr>
          <p:cNvPr id="5" name="TextBox 4">
            <a:extLst>
              <a:ext uri="{FF2B5EF4-FFF2-40B4-BE49-F238E27FC236}">
                <a16:creationId xmlns:a16="http://schemas.microsoft.com/office/drawing/2014/main" id="{64EFD513-3CD3-47D9-BDFE-A88A03ED31E2}"/>
              </a:ext>
            </a:extLst>
          </p:cNvPr>
          <p:cNvSpPr txBox="1"/>
          <p:nvPr/>
        </p:nvSpPr>
        <p:spPr>
          <a:xfrm>
            <a:off x="546463" y="1404786"/>
            <a:ext cx="1793289"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Monthly performance</a:t>
            </a:r>
          </a:p>
        </p:txBody>
      </p:sp>
      <p:sp>
        <p:nvSpPr>
          <p:cNvPr id="10" name="TextBox 9">
            <a:extLst>
              <a:ext uri="{FF2B5EF4-FFF2-40B4-BE49-F238E27FC236}">
                <a16:creationId xmlns:a16="http://schemas.microsoft.com/office/drawing/2014/main" id="{A8E3B12E-09B0-45A2-B996-AE3D159353EC}"/>
              </a:ext>
            </a:extLst>
          </p:cNvPr>
          <p:cNvSpPr txBox="1"/>
          <p:nvPr/>
        </p:nvSpPr>
        <p:spPr>
          <a:xfrm>
            <a:off x="546464" y="3679328"/>
            <a:ext cx="1596599"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Annual performance  </a:t>
            </a:r>
          </a:p>
        </p:txBody>
      </p:sp>
    </p:spTree>
    <p:extLst>
      <p:ext uri="{BB962C8B-B14F-4D97-AF65-F5344CB8AC3E}">
        <p14:creationId xmlns:p14="http://schemas.microsoft.com/office/powerpoint/2010/main" val="347384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846B-5574-3746-B29D-E80377C92F5E}"/>
              </a:ext>
            </a:extLst>
          </p:cNvPr>
          <p:cNvSpPr>
            <a:spLocks noGrp="1"/>
          </p:cNvSpPr>
          <p:nvPr>
            <p:ph type="title"/>
          </p:nvPr>
        </p:nvSpPr>
        <p:spPr/>
        <p:txBody>
          <a:bodyPr>
            <a:normAutofit/>
          </a:bodyPr>
          <a:lstStyle/>
          <a:p>
            <a:r>
              <a:rPr lang="en-US" sz="2000" dirty="0"/>
              <a:t>Disclaimer</a:t>
            </a:r>
          </a:p>
        </p:txBody>
      </p:sp>
      <p:sp>
        <p:nvSpPr>
          <p:cNvPr id="3" name="TextBox 2">
            <a:extLst>
              <a:ext uri="{FF2B5EF4-FFF2-40B4-BE49-F238E27FC236}">
                <a16:creationId xmlns:a16="http://schemas.microsoft.com/office/drawing/2014/main" id="{C7143E71-4F68-D345-9C2E-34F36A6E0286}"/>
              </a:ext>
            </a:extLst>
          </p:cNvPr>
          <p:cNvSpPr txBox="1"/>
          <p:nvPr/>
        </p:nvSpPr>
        <p:spPr>
          <a:xfrm>
            <a:off x="214282" y="1251857"/>
            <a:ext cx="8678198" cy="4616648"/>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This document is intended for the chosen participants of this presentation, for the purpose of internal discussion and consideration. As such, this document shall not be distributed to any other persons than the intended participants. This document is for information purposes only, in respect of the product offerings made by MyWealth Investments. It is the sole responsibility of any person in possession of this document to observe all laws and regulations applicable hereto.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performance of a designated representative may be based on either live performance or a back‐tested, simulated performance, where applicable. Performance numbers are historical, the value of all investments and the income derived therefrom may fluctuate, and as such historical performance is not indicative of future results. Historical performance should not be relied upon as a guarantee of future performance.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The various MyWealth Investments product offerings involve variable degrees of risk and MyWealth Investments provides no assurance that future performance in respect of any product referenced directly or indirectly in this presentation will be profitable and/or equal to any corresponding indicated historical performance and/or be suitable for use.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MyWealth Investments accepts no responsibility or liability for any loss or damage whatsoever, including, but not limited to loss of profits and consequential damages however incurred. MyWealth Investments is an authorised Financial Services Provider (45215)</a:t>
            </a:r>
            <a:endParaRPr lang="en-ZA" sz="1400" dirty="0">
              <a:latin typeface="Arial" panose="020B0604020202020204" pitchFamily="34" charset="0"/>
              <a:cs typeface="Arial" panose="020B0604020202020204" pitchFamily="34" charset="0"/>
            </a:endParaRPr>
          </a:p>
          <a:p>
            <a:br>
              <a:rPr lang="en-US" sz="1400" dirty="0"/>
            </a:br>
            <a:endParaRPr lang="en-US" sz="1400" dirty="0"/>
          </a:p>
        </p:txBody>
      </p:sp>
      <p:sp>
        <p:nvSpPr>
          <p:cNvPr id="6" name="Footer Placeholder 5">
            <a:extLst>
              <a:ext uri="{FF2B5EF4-FFF2-40B4-BE49-F238E27FC236}">
                <a16:creationId xmlns:a16="http://schemas.microsoft.com/office/drawing/2014/main" id="{D2FCB0AF-981E-EF4A-99FE-E457F4B1B58B}"/>
              </a:ext>
            </a:extLst>
          </p:cNvPr>
          <p:cNvSpPr>
            <a:spLocks noGrp="1"/>
          </p:cNvSpPr>
          <p:nvPr>
            <p:ph type="ftr" sz="quarter" idx="11"/>
          </p:nvPr>
        </p:nvSpPr>
        <p:spPr>
          <a:xfrm>
            <a:off x="133673" y="6628928"/>
            <a:ext cx="8686799" cy="256456"/>
          </a:xfrm>
        </p:spPr>
        <p:txBody>
          <a:bodyPr/>
          <a:lstStyle/>
          <a:p>
            <a:pPr algn="ctr"/>
            <a:r>
              <a:rPr lang="en-ZA" sz="800" b="1" dirty="0">
                <a:solidFill>
                  <a:schemeClr val="tx1"/>
                </a:solidFill>
                <a:latin typeface="Arial" panose="020B0604020202020204" pitchFamily="34" charset="0"/>
                <a:cs typeface="Arial" panose="020B0604020202020204" pitchFamily="34" charset="0"/>
              </a:rPr>
              <a:t>Regenesys Investment Fund T/A </a:t>
            </a:r>
            <a:r>
              <a:rPr lang="en-ZA" sz="800" b="1" dirty="0" err="1">
                <a:solidFill>
                  <a:schemeClr val="tx1"/>
                </a:solidFill>
                <a:latin typeface="Arial" panose="020B0604020202020204" pitchFamily="34" charset="0"/>
                <a:cs typeface="Arial" panose="020B0604020202020204" pitchFamily="34" charset="0"/>
              </a:rPr>
              <a:t>MyWealth</a:t>
            </a:r>
            <a:r>
              <a:rPr lang="en-ZA" sz="800" b="1" dirty="0">
                <a:solidFill>
                  <a:schemeClr val="tx1"/>
                </a:solidFill>
                <a:latin typeface="Arial" panose="020B0604020202020204" pitchFamily="34" charset="0"/>
                <a:cs typeface="Arial" panose="020B0604020202020204" pitchFamily="34" charset="0"/>
              </a:rPr>
              <a:t> Investments is an authorised financial services provider, FSP 45214 and Registered Credit Provider, NCR 10082.</a:t>
            </a:r>
          </a:p>
        </p:txBody>
      </p:sp>
    </p:spTree>
    <p:extLst>
      <p:ext uri="{BB962C8B-B14F-4D97-AF65-F5344CB8AC3E}">
        <p14:creationId xmlns:p14="http://schemas.microsoft.com/office/powerpoint/2010/main" val="309434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4637</TotalTime>
  <Words>1063</Words>
  <Application>Microsoft Office PowerPoint</Application>
  <PresentationFormat>On-screen Show (4:3)</PresentationFormat>
  <Paragraphs>204</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Franklin Gothic Book</vt:lpstr>
      <vt:lpstr>Wingdings</vt:lpstr>
      <vt:lpstr>Wingdings 2</vt:lpstr>
      <vt:lpstr>Trek</vt:lpstr>
      <vt:lpstr>1_Trek</vt:lpstr>
      <vt:lpstr>Product offering</vt:lpstr>
      <vt:lpstr>disclosure</vt:lpstr>
      <vt:lpstr>Role Players </vt:lpstr>
      <vt:lpstr>PRODUCT OFFERING</vt:lpstr>
      <vt:lpstr>Key facts</vt:lpstr>
      <vt:lpstr>Discretionary portfolio - performance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vandermerwel</dc:creator>
  <cp:lastModifiedBy>Jenny  Erasmus</cp:lastModifiedBy>
  <cp:revision>279</cp:revision>
  <cp:lastPrinted>2021-02-09T11:21:55Z</cp:lastPrinted>
  <dcterms:created xsi:type="dcterms:W3CDTF">2012-11-21T07:53:22Z</dcterms:created>
  <dcterms:modified xsi:type="dcterms:W3CDTF">2021-11-04T06:50:02Z</dcterms:modified>
</cp:coreProperties>
</file>